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0"/>
  </p:notesMasterIdLst>
  <p:handoutMasterIdLst>
    <p:handoutMasterId r:id="rId51"/>
  </p:handoutMasterIdLst>
  <p:sldIdLst>
    <p:sldId id="327" r:id="rId2"/>
    <p:sldId id="328" r:id="rId3"/>
    <p:sldId id="332" r:id="rId4"/>
    <p:sldId id="335" r:id="rId5"/>
    <p:sldId id="330" r:id="rId6"/>
    <p:sldId id="333" r:id="rId7"/>
    <p:sldId id="839" r:id="rId8"/>
    <p:sldId id="820" r:id="rId9"/>
    <p:sldId id="336" r:id="rId10"/>
    <p:sldId id="337" r:id="rId11"/>
    <p:sldId id="339" r:id="rId12"/>
    <p:sldId id="340" r:id="rId13"/>
    <p:sldId id="342" r:id="rId14"/>
    <p:sldId id="343" r:id="rId15"/>
    <p:sldId id="460" r:id="rId16"/>
    <p:sldId id="766" r:id="rId17"/>
    <p:sldId id="805" r:id="rId18"/>
    <p:sldId id="473" r:id="rId19"/>
    <p:sldId id="807" r:id="rId20"/>
    <p:sldId id="641" r:id="rId21"/>
    <p:sldId id="726" r:id="rId22"/>
    <p:sldId id="794" r:id="rId23"/>
    <p:sldId id="699" r:id="rId24"/>
    <p:sldId id="821" r:id="rId25"/>
    <p:sldId id="799" r:id="rId26"/>
    <p:sldId id="800" r:id="rId27"/>
    <p:sldId id="798" r:id="rId28"/>
    <p:sldId id="674" r:id="rId29"/>
    <p:sldId id="809" r:id="rId30"/>
    <p:sldId id="823" r:id="rId31"/>
    <p:sldId id="824" r:id="rId32"/>
    <p:sldId id="837" r:id="rId33"/>
    <p:sldId id="825" r:id="rId34"/>
    <p:sldId id="826" r:id="rId35"/>
    <p:sldId id="828" r:id="rId36"/>
    <p:sldId id="829" r:id="rId37"/>
    <p:sldId id="830" r:id="rId38"/>
    <p:sldId id="831" r:id="rId39"/>
    <p:sldId id="832" r:id="rId40"/>
    <p:sldId id="833" r:id="rId41"/>
    <p:sldId id="834" r:id="rId42"/>
    <p:sldId id="835" r:id="rId43"/>
    <p:sldId id="836" r:id="rId44"/>
    <p:sldId id="819" r:id="rId45"/>
    <p:sldId id="838" r:id="rId46"/>
    <p:sldId id="840" r:id="rId47"/>
    <p:sldId id="842" r:id="rId48"/>
    <p:sldId id="33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thando Hadebe" initials="LH" lastIdx="1" clrIdx="0">
    <p:extLst>
      <p:ext uri="{19B8F6BF-5375-455C-9EA6-DF929625EA0E}">
        <p15:presenceInfo xmlns:p15="http://schemas.microsoft.com/office/powerpoint/2012/main" userId="S::luthando.hadebe@vnac.co.za::c8d2f5a7-1c9b-4468-97ce-de94738ace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66F"/>
    <a:srgbClr val="00B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90" autoAdjust="0"/>
  </p:normalViewPr>
  <p:slideViewPr>
    <p:cSldViewPr snapToGrid="0">
      <p:cViewPr varScale="1">
        <p:scale>
          <a:sx n="114" d="100"/>
          <a:sy n="114" d="100"/>
        </p:scale>
        <p:origin x="63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B63A9A-0DB5-4A10-97B5-09903233E9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E9EAA520-DFF7-477D-BD1F-CE738420A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EEB23C-279F-4028-982D-468340C742B8}" type="datetimeFigureOut">
              <a:rPr lang="en-ZA" smtClean="0"/>
              <a:t>2021-06-07</a:t>
            </a:fld>
            <a:endParaRPr lang="en-ZA"/>
          </a:p>
        </p:txBody>
      </p:sp>
      <p:sp>
        <p:nvSpPr>
          <p:cNvPr id="4" name="Footer Placeholder 3">
            <a:extLst>
              <a:ext uri="{FF2B5EF4-FFF2-40B4-BE49-F238E27FC236}">
                <a16:creationId xmlns:a16="http://schemas.microsoft.com/office/drawing/2014/main" id="{18612190-0A71-4A56-97C3-0E27A1CB2C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8887609A-B624-4EF4-BE09-22AD4C92A5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0366BB-4817-4395-AF08-18DB7330B42B}" type="slidenum">
              <a:rPr lang="en-ZA" smtClean="0"/>
              <a:t>‹#›</a:t>
            </a:fld>
            <a:endParaRPr lang="en-ZA"/>
          </a:p>
        </p:txBody>
      </p:sp>
    </p:spTree>
    <p:extLst>
      <p:ext uri="{BB962C8B-B14F-4D97-AF65-F5344CB8AC3E}">
        <p14:creationId xmlns:p14="http://schemas.microsoft.com/office/powerpoint/2010/main" val="35955129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5286E3DA-4B96-4782-9083-C240387C0737}" type="datetimeFigureOut">
              <a:rPr lang="en-ZA" smtClean="0"/>
              <a:t>2021-06-07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9DF5D50F-ECE4-4B87-AD59-44294EAA07B5}" type="slidenum">
              <a:rPr lang="en-ZA" smtClean="0"/>
              <a:t>‹#›</a:t>
            </a:fld>
            <a:endParaRPr lang="en-ZA"/>
          </a:p>
        </p:txBody>
      </p:sp>
    </p:spTree>
    <p:extLst>
      <p:ext uri="{BB962C8B-B14F-4D97-AF65-F5344CB8AC3E}">
        <p14:creationId xmlns:p14="http://schemas.microsoft.com/office/powerpoint/2010/main" val="6298487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725" y="814388"/>
            <a:ext cx="7229475" cy="4067175"/>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90F1ADB-3E8F-41AB-9D1F-C528867D262B}" type="slidenum">
              <a:rPr lang="en-US" smtClean="0">
                <a:solidFill>
                  <a:prstClr val="black"/>
                </a:solidFill>
              </a:rPr>
              <a:pPr/>
              <a:t>1</a:t>
            </a:fld>
            <a:endParaRPr lang="en-US" dirty="0">
              <a:solidFill>
                <a:prstClr val="black"/>
              </a:solidFill>
            </a:endParaRPr>
          </a:p>
        </p:txBody>
      </p:sp>
      <p:sp>
        <p:nvSpPr>
          <p:cNvPr id="5" name="Header Placeholder 4">
            <a:extLst>
              <a:ext uri="{FF2B5EF4-FFF2-40B4-BE49-F238E27FC236}">
                <a16:creationId xmlns:a16="http://schemas.microsoft.com/office/drawing/2014/main" id="{FE179033-D487-48C9-B84D-C0D7DEC2227A}"/>
              </a:ext>
            </a:extLst>
          </p:cNvPr>
          <p:cNvSpPr>
            <a:spLocks noGrp="1"/>
          </p:cNvSpPr>
          <p:nvPr>
            <p:ph type="hdr" sz="quarter"/>
          </p:nvPr>
        </p:nvSpPr>
        <p:spPr/>
        <p:txBody>
          <a:bodyPr/>
          <a:lstStyle/>
          <a:p>
            <a:endParaRPr lang="en-ZA"/>
          </a:p>
        </p:txBody>
      </p:sp>
    </p:spTree>
    <p:extLst>
      <p:ext uri="{BB962C8B-B14F-4D97-AF65-F5344CB8AC3E}">
        <p14:creationId xmlns:p14="http://schemas.microsoft.com/office/powerpoint/2010/main" val="391164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571C5B12-F92C-45FE-922C-FBC6D71AFCD3}"/>
              </a:ext>
            </a:extLst>
          </p:cNvPr>
          <p:cNvSpPr>
            <a:spLocks noGrp="1" noChangeArrowheads="1"/>
          </p:cNvSpPr>
          <p:nvPr>
            <p:ph type="ftr" sz="quarter" idx="3"/>
          </p:nvPr>
        </p:nvSpPr>
        <p:spPr bwMode="auto">
          <a:xfrm>
            <a:off x="0" y="6524626"/>
            <a:ext cx="12192000" cy="333375"/>
          </a:xfrm>
          <a:prstGeom prst="rect">
            <a:avLst/>
          </a:prstGeom>
          <a:solidFill>
            <a:schemeClr val="accent1">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endParaRPr lang="en-ZA" dirty="0"/>
          </a:p>
        </p:txBody>
      </p:sp>
      <p:sp>
        <p:nvSpPr>
          <p:cNvPr id="3074" name="Rectangle 2"/>
          <p:cNvSpPr>
            <a:spLocks noGrp="1" noChangeArrowheads="1"/>
          </p:cNvSpPr>
          <p:nvPr>
            <p:ph type="ctrTitle"/>
          </p:nvPr>
        </p:nvSpPr>
        <p:spPr>
          <a:xfrm>
            <a:off x="1102784" y="692151"/>
            <a:ext cx="10363200" cy="1470025"/>
          </a:xfrm>
          <a:ln>
            <a:noFill/>
          </a:ln>
        </p:spPr>
        <p:txBody>
          <a:bodyPr/>
          <a:lstStyle>
            <a:lvl1pPr>
              <a:defRPr/>
            </a:lvl1pPr>
          </a:lstStyle>
          <a:p>
            <a:r>
              <a:rPr lang="en-US"/>
              <a:t>Click to edit Master title style</a:t>
            </a:r>
            <a:endParaRPr lang="en-GB"/>
          </a:p>
        </p:txBody>
      </p:sp>
      <p:sp>
        <p:nvSpPr>
          <p:cNvPr id="3075" name="Rectangle 3"/>
          <p:cNvSpPr>
            <a:spLocks noGrp="1" noChangeArrowheads="1"/>
          </p:cNvSpPr>
          <p:nvPr>
            <p:ph type="subTitle" idx="1"/>
          </p:nvPr>
        </p:nvSpPr>
        <p:spPr>
          <a:xfrm>
            <a:off x="1828800" y="4292600"/>
            <a:ext cx="8534400" cy="1346200"/>
          </a:xfrm>
          <a:ln>
            <a:noFill/>
          </a:ln>
        </p:spPr>
        <p:txBody>
          <a:bodyPr/>
          <a:lstStyle>
            <a:lvl1pPr marL="0" indent="0" algn="ctr">
              <a:buFontTx/>
              <a:buNone/>
              <a:defRPr b="1"/>
            </a:lvl1pPr>
          </a:lstStyle>
          <a:p>
            <a:r>
              <a:rPr lang="en-US"/>
              <a:t>Click to edit Master subtitle style</a:t>
            </a:r>
            <a:endParaRPr lang="en-GB"/>
          </a:p>
        </p:txBody>
      </p:sp>
      <p:sp>
        <p:nvSpPr>
          <p:cNvPr id="7" name="Rectangle 4"/>
          <p:cNvSpPr>
            <a:spLocks noGrp="1" noChangeArrowheads="1"/>
          </p:cNvSpPr>
          <p:nvPr>
            <p:ph type="dt" sz="half" idx="10"/>
          </p:nvPr>
        </p:nvSpPr>
        <p:spPr bwMode="auto">
          <a:xfrm>
            <a:off x="4559300" y="5857875"/>
            <a:ext cx="28448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a:defRPr sz="1400" b="0" i="0">
                <a:latin typeface="Arial" charset="0"/>
              </a:defRPr>
            </a:lvl1pPr>
          </a:lstStyle>
          <a:p>
            <a:endParaRPr lang="en-ZA"/>
          </a:p>
        </p:txBody>
      </p:sp>
      <p:sp>
        <p:nvSpPr>
          <p:cNvPr id="8" name="TextBox 12">
            <a:extLst>
              <a:ext uri="{FF2B5EF4-FFF2-40B4-BE49-F238E27FC236}">
                <a16:creationId xmlns:a16="http://schemas.microsoft.com/office/drawing/2014/main" id="{5EDE2BED-633F-4ADD-9D5F-B1C80DD3B74F}"/>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12" name="Rectangle 6">
            <a:extLst>
              <a:ext uri="{FF2B5EF4-FFF2-40B4-BE49-F238E27FC236}">
                <a16:creationId xmlns:a16="http://schemas.microsoft.com/office/drawing/2014/main" id="{9E6B7F01-CF5E-4DB4-9CBC-878933C8C7FB}"/>
              </a:ext>
            </a:extLst>
          </p:cNvPr>
          <p:cNvSpPr>
            <a:spLocks noGrp="1" noChangeArrowheads="1"/>
          </p:cNvSpPr>
          <p:nvPr>
            <p:ph type="sldNum" sz="quarter" idx="4"/>
          </p:nvPr>
        </p:nvSpPr>
        <p:spPr bwMode="auto">
          <a:xfrm>
            <a:off x="11123085" y="6524624"/>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bg1"/>
                </a:solidFill>
                <a:latin typeface="Arial" charset="0"/>
              </a:defRPr>
            </a:lvl1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92283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5" name="Rectangle 5"/>
          <p:cNvSpPr>
            <a:spLocks noGrp="1" noChangeArrowheads="1"/>
          </p:cNvSpPr>
          <p:nvPr>
            <p:ph type="ftr" sz="quarter" idx="11"/>
          </p:nvPr>
        </p:nvSpPr>
        <p:spPr>
          <a:ln/>
        </p:spPr>
        <p:txBody>
          <a:bodyPr/>
          <a:lstStyle>
            <a:lvl1pPr>
              <a:defRPr/>
            </a:lvl1pPr>
          </a:lstStyle>
          <a:p>
            <a:endParaRPr lang="en-ZA"/>
          </a:p>
        </p:txBody>
      </p:sp>
      <p:sp>
        <p:nvSpPr>
          <p:cNvPr id="6" name="TextBox 12">
            <a:extLst>
              <a:ext uri="{FF2B5EF4-FFF2-40B4-BE49-F238E27FC236}">
                <a16:creationId xmlns:a16="http://schemas.microsoft.com/office/drawing/2014/main" id="{A9B45C9B-C7B2-4B63-B323-7D15E26D9882}"/>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7" name="Rectangle 6">
            <a:extLst>
              <a:ext uri="{FF2B5EF4-FFF2-40B4-BE49-F238E27FC236}">
                <a16:creationId xmlns:a16="http://schemas.microsoft.com/office/drawing/2014/main" id="{59BE1154-6C44-4736-B2C1-4660685A013E}"/>
              </a:ext>
            </a:extLst>
          </p:cNvPr>
          <p:cNvSpPr txBox="1">
            <a:spLocks noChangeArrowheads="1"/>
          </p:cNvSpPr>
          <p:nvPr userDrawn="1"/>
        </p:nvSpPr>
        <p:spPr bwMode="auto">
          <a:xfrm>
            <a:off x="11106522" y="6527939"/>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24075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0"/>
            <a:ext cx="2832100" cy="547370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1801" y="908050"/>
            <a:ext cx="8293100" cy="5473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5" name="Rectangle 5"/>
          <p:cNvSpPr>
            <a:spLocks noGrp="1" noChangeArrowheads="1"/>
          </p:cNvSpPr>
          <p:nvPr>
            <p:ph type="ftr" sz="quarter" idx="11"/>
          </p:nvPr>
        </p:nvSpPr>
        <p:spPr>
          <a:ln/>
        </p:spPr>
        <p:txBody>
          <a:bodyPr/>
          <a:lstStyle>
            <a:lvl1pPr>
              <a:defRPr/>
            </a:lvl1pPr>
          </a:lstStyle>
          <a:p>
            <a:endParaRPr lang="en-ZA"/>
          </a:p>
        </p:txBody>
      </p:sp>
      <p:sp>
        <p:nvSpPr>
          <p:cNvPr id="6" name="TextBox 12">
            <a:extLst>
              <a:ext uri="{FF2B5EF4-FFF2-40B4-BE49-F238E27FC236}">
                <a16:creationId xmlns:a16="http://schemas.microsoft.com/office/drawing/2014/main" id="{7587CC56-41A6-4F07-A139-58F60A681F5C}"/>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7" name="Rectangle 6">
            <a:extLst>
              <a:ext uri="{FF2B5EF4-FFF2-40B4-BE49-F238E27FC236}">
                <a16:creationId xmlns:a16="http://schemas.microsoft.com/office/drawing/2014/main" id="{1502C01B-E783-47EE-B94D-DEEF4A8A0D52}"/>
              </a:ext>
            </a:extLst>
          </p:cNvPr>
          <p:cNvSpPr txBox="1">
            <a:spLocks noChangeArrowheads="1"/>
          </p:cNvSpPr>
          <p:nvPr userDrawn="1"/>
        </p:nvSpPr>
        <p:spPr bwMode="auto">
          <a:xfrm>
            <a:off x="11096583" y="6518000"/>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22145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706438"/>
          </a:xfrm>
        </p:spPr>
        <p:txBody>
          <a:bodyPr/>
          <a:lstStyle/>
          <a:p>
            <a:r>
              <a:rPr lang="en-US"/>
              <a:t>Click to edit Master title style</a:t>
            </a:r>
            <a:endParaRPr lang="en-ZA"/>
          </a:p>
        </p:txBody>
      </p:sp>
      <p:sp>
        <p:nvSpPr>
          <p:cNvPr id="3" name="Table Placeholder 2"/>
          <p:cNvSpPr>
            <a:spLocks noGrp="1"/>
          </p:cNvSpPr>
          <p:nvPr>
            <p:ph type="tbl" idx="1"/>
          </p:nvPr>
        </p:nvSpPr>
        <p:spPr>
          <a:xfrm>
            <a:off x="431800" y="1773238"/>
            <a:ext cx="11328400" cy="4608512"/>
          </a:xfrm>
        </p:spPr>
        <p:txBody>
          <a:bodyPr/>
          <a:lstStyle/>
          <a:p>
            <a:pPr lvl="0"/>
            <a:r>
              <a:rPr lang="en-US" noProof="0"/>
              <a:t>Click icon to add table</a:t>
            </a:r>
            <a:endParaRPr lang="en-ZA" noProof="0" dirty="0"/>
          </a:p>
        </p:txBody>
      </p:sp>
      <p:sp>
        <p:nvSpPr>
          <p:cNvPr id="4"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5" name="Rectangle 5"/>
          <p:cNvSpPr>
            <a:spLocks noGrp="1" noChangeArrowheads="1"/>
          </p:cNvSpPr>
          <p:nvPr>
            <p:ph type="ftr" sz="quarter" idx="11"/>
          </p:nvPr>
        </p:nvSpPr>
        <p:spPr>
          <a:ln/>
        </p:spPr>
        <p:txBody>
          <a:bodyPr/>
          <a:lstStyle>
            <a:lvl1pPr>
              <a:defRPr/>
            </a:lvl1pPr>
          </a:lstStyle>
          <a:p>
            <a:endParaRPr lang="en-ZA" dirty="0"/>
          </a:p>
        </p:txBody>
      </p:sp>
      <p:sp>
        <p:nvSpPr>
          <p:cNvPr id="6" name="TextBox 12">
            <a:extLst>
              <a:ext uri="{FF2B5EF4-FFF2-40B4-BE49-F238E27FC236}">
                <a16:creationId xmlns:a16="http://schemas.microsoft.com/office/drawing/2014/main" id="{DBFEBB31-04B4-4531-9118-355C5F89A660}"/>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7" name="Rectangle 6">
            <a:extLst>
              <a:ext uri="{FF2B5EF4-FFF2-40B4-BE49-F238E27FC236}">
                <a16:creationId xmlns:a16="http://schemas.microsoft.com/office/drawing/2014/main" id="{FFB0FA19-C530-4CEC-B751-C149C7642708}"/>
              </a:ext>
            </a:extLst>
          </p:cNvPr>
          <p:cNvSpPr txBox="1">
            <a:spLocks noChangeArrowheads="1"/>
          </p:cNvSpPr>
          <p:nvPr userDrawn="1"/>
        </p:nvSpPr>
        <p:spPr bwMode="auto">
          <a:xfrm>
            <a:off x="11096583" y="6518000"/>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69045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r>
              <a:rPr lang="en-US" noProof="0"/>
              <a:t>Click icon to add SmartArt graphic</a:t>
            </a:r>
            <a:endParaRPr lang="en-US" noProof="0" dirty="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endParaRPr lang="en-ZA"/>
          </a:p>
        </p:txBody>
      </p:sp>
      <p:sp>
        <p:nvSpPr>
          <p:cNvPr id="6" name="Rectangle 6"/>
          <p:cNvSpPr>
            <a:spLocks noGrp="1" noChangeArrowheads="1"/>
          </p:cNvSpPr>
          <p:nvPr>
            <p:ph type="sldNum" sz="quarter" idx="12"/>
          </p:nvPr>
        </p:nvSpPr>
        <p:spPr/>
        <p:txBody>
          <a:bodyPr/>
          <a:lstStyle>
            <a:lvl1pPr>
              <a:defRPr/>
            </a:lvl1pPr>
          </a:lstStyle>
          <a:p>
            <a:fld id="{04849074-197B-4C06-94BC-5FB462CF7647}" type="slidenum">
              <a:rPr lang="en-ZA" smtClean="0"/>
              <a:t>‹#›</a:t>
            </a:fld>
            <a:endParaRPr lang="en-ZA"/>
          </a:p>
        </p:txBody>
      </p:sp>
      <p:sp>
        <p:nvSpPr>
          <p:cNvPr id="7" name="TextBox 12">
            <a:extLst>
              <a:ext uri="{FF2B5EF4-FFF2-40B4-BE49-F238E27FC236}">
                <a16:creationId xmlns:a16="http://schemas.microsoft.com/office/drawing/2014/main" id="{4A3DBDAC-E920-40F1-BF5B-7373EAB111F8}"/>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Tree>
    <p:extLst>
      <p:ext uri="{BB962C8B-B14F-4D97-AF65-F5344CB8AC3E}">
        <p14:creationId xmlns:p14="http://schemas.microsoft.com/office/powerpoint/2010/main" val="260401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706438"/>
          </a:xfrm>
        </p:spPr>
        <p:txBody>
          <a:bodyPr/>
          <a:lstStyle/>
          <a:p>
            <a:r>
              <a:rPr lang="en-US"/>
              <a:t>Click to edit Master title style</a:t>
            </a:r>
          </a:p>
        </p:txBody>
      </p:sp>
      <p:sp>
        <p:nvSpPr>
          <p:cNvPr id="3" name="Content Placeholder 2"/>
          <p:cNvSpPr>
            <a:spLocks noGrp="1"/>
          </p:cNvSpPr>
          <p:nvPr>
            <p:ph idx="1"/>
          </p:nvPr>
        </p:nvSpPr>
        <p:spPr>
          <a:xfrm>
            <a:off x="431800" y="1773238"/>
            <a:ext cx="1132840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endParaRPr lang="en-ZA"/>
          </a:p>
        </p:txBody>
      </p:sp>
      <p:sp>
        <p:nvSpPr>
          <p:cNvPr id="6" name="TextBox 12">
            <a:extLst>
              <a:ext uri="{FF2B5EF4-FFF2-40B4-BE49-F238E27FC236}">
                <a16:creationId xmlns:a16="http://schemas.microsoft.com/office/drawing/2014/main" id="{20B20CB1-3BFA-4112-AA68-68051D0DA3CF}"/>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4" name="Rectangle 6"/>
          <p:cNvSpPr>
            <a:spLocks noGrp="1" noChangeArrowheads="1"/>
          </p:cNvSpPr>
          <p:nvPr>
            <p:ph type="sldNum" sz="quarter" idx="10"/>
          </p:nvPr>
        </p:nvSpPr>
        <p:spPr>
          <a:xfrm>
            <a:off x="11123085" y="6524624"/>
            <a:ext cx="1068916" cy="333375"/>
          </a:xfrm>
          <a:ln/>
        </p:spPr>
        <p:txBody>
          <a:bodyPr/>
          <a:lstStyle>
            <a:lvl1pPr>
              <a:defRPr>
                <a:solidFill>
                  <a:schemeClr val="bg1"/>
                </a:solidFill>
              </a:defRPr>
            </a:lvl1pPr>
          </a:lstStyle>
          <a:p>
            <a:fld id="{04849074-197B-4C06-94BC-5FB462CF7647}" type="slidenum">
              <a:rPr lang="en-ZA" smtClean="0"/>
              <a:pPr/>
              <a:t>‹#›</a:t>
            </a:fld>
            <a:endParaRPr lang="en-ZA"/>
          </a:p>
        </p:txBody>
      </p:sp>
    </p:spTree>
    <p:extLst>
      <p:ext uri="{BB962C8B-B14F-4D97-AF65-F5344CB8AC3E}">
        <p14:creationId xmlns:p14="http://schemas.microsoft.com/office/powerpoint/2010/main" val="382310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BA5F93C-241D-0340-8206-096D98B303B1}"/>
              </a:ext>
            </a:extLst>
          </p:cNvPr>
          <p:cNvSpPr txBox="1">
            <a:spLocks/>
          </p:cNvSpPr>
          <p:nvPr userDrawn="1"/>
        </p:nvSpPr>
        <p:spPr>
          <a:xfrm>
            <a:off x="216877" y="621567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A977-0727-E746-9AA8-61F0648F7947}"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34147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C415A1-F3C1-4E91-8256-F1D29D9369FA}"/>
              </a:ext>
            </a:extLst>
          </p:cNvPr>
          <p:cNvSpPr/>
          <p:nvPr userDrawn="1"/>
        </p:nvSpPr>
        <p:spPr bwMode="auto">
          <a:xfrm>
            <a:off x="0" y="6500814"/>
            <a:ext cx="12192000" cy="343602"/>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ZA" sz="1800" b="1" i="1"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0" y="785794"/>
            <a:ext cx="12192000" cy="714380"/>
          </a:xfrm>
        </p:spPr>
        <p:txBody>
          <a:bodyPr/>
          <a:lstStyle/>
          <a:p>
            <a:r>
              <a:rPr lang="en-US"/>
              <a:t>Click to edit Master title style</a:t>
            </a:r>
            <a:endParaRPr lang="en-ZA" dirty="0"/>
          </a:p>
        </p:txBody>
      </p:sp>
      <p:sp>
        <p:nvSpPr>
          <p:cNvPr id="3" name="Content Placeholder 2"/>
          <p:cNvSpPr>
            <a:spLocks noGrp="1"/>
          </p:cNvSpPr>
          <p:nvPr>
            <p:ph idx="1"/>
          </p:nvPr>
        </p:nvSpPr>
        <p:spPr>
          <a:xfrm>
            <a:off x="-43" y="1500174"/>
            <a:ext cx="12192043" cy="50006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Rectangle 6"/>
          <p:cNvSpPr>
            <a:spLocks noGrp="1" noChangeArrowheads="1"/>
          </p:cNvSpPr>
          <p:nvPr>
            <p:ph type="sldNum" sz="quarter" idx="10"/>
          </p:nvPr>
        </p:nvSpPr>
        <p:spPr>
          <a:xfrm>
            <a:off x="11123085" y="6500814"/>
            <a:ext cx="1068916" cy="333375"/>
          </a:xfrm>
        </p:spPr>
        <p:txBody>
          <a:bodyPr anchor="ctr"/>
          <a:lstStyle>
            <a:lvl1pPr>
              <a:defRPr/>
            </a:lvl1pPr>
          </a:lstStyle>
          <a:p>
            <a:fld id="{04849074-197B-4C06-94BC-5FB462CF7647}" type="slidenum">
              <a:rPr lang="en-ZA" smtClean="0"/>
              <a:t>‹#›</a:t>
            </a:fld>
            <a:endParaRPr lang="en-ZA"/>
          </a:p>
        </p:txBody>
      </p:sp>
      <p:sp>
        <p:nvSpPr>
          <p:cNvPr id="7" name="Rectangle 5">
            <a:extLst>
              <a:ext uri="{FF2B5EF4-FFF2-40B4-BE49-F238E27FC236}">
                <a16:creationId xmlns:a16="http://schemas.microsoft.com/office/drawing/2014/main" id="{F47BA183-D8D9-4C7A-832F-0CE783B2AA17}"/>
              </a:ext>
            </a:extLst>
          </p:cNvPr>
          <p:cNvSpPr>
            <a:spLocks noGrp="1" noChangeArrowheads="1"/>
          </p:cNvSpPr>
          <p:nvPr>
            <p:ph type="ftr" sz="quarter" idx="3"/>
          </p:nvPr>
        </p:nvSpPr>
        <p:spPr bwMode="auto">
          <a:xfrm>
            <a:off x="0" y="6524627"/>
            <a:ext cx="121920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bg1"/>
                </a:solidFill>
                <a:latin typeface="Arial" charset="0"/>
              </a:defRPr>
            </a:lvl1pPr>
          </a:lstStyle>
          <a:p>
            <a:endParaRPr lang="en-ZA" dirty="0"/>
          </a:p>
        </p:txBody>
      </p:sp>
      <p:sp>
        <p:nvSpPr>
          <p:cNvPr id="8" name="TextBox 12">
            <a:extLst>
              <a:ext uri="{FF2B5EF4-FFF2-40B4-BE49-F238E27FC236}">
                <a16:creationId xmlns:a16="http://schemas.microsoft.com/office/drawing/2014/main" id="{856BF9EB-8E6A-46B0-B087-F904D14B16A4}"/>
              </a:ext>
            </a:extLst>
          </p:cNvPr>
          <p:cNvSpPr txBox="1"/>
          <p:nvPr userDrawn="1"/>
        </p:nvSpPr>
        <p:spPr>
          <a:xfrm>
            <a:off x="335360" y="6530633"/>
            <a:ext cx="115212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Transport Gateway to Africa and the World</a:t>
            </a:r>
            <a:endParaRPr lang="en-ZA" sz="1400" dirty="0"/>
          </a:p>
        </p:txBody>
      </p:sp>
      <p:sp>
        <p:nvSpPr>
          <p:cNvPr id="9" name="Rectangle 6">
            <a:extLst>
              <a:ext uri="{FF2B5EF4-FFF2-40B4-BE49-F238E27FC236}">
                <a16:creationId xmlns:a16="http://schemas.microsoft.com/office/drawing/2014/main" id="{597CC564-A245-4FE1-A71C-35184E95467C}"/>
              </a:ext>
            </a:extLst>
          </p:cNvPr>
          <p:cNvSpPr txBox="1">
            <a:spLocks noChangeArrowheads="1"/>
          </p:cNvSpPr>
          <p:nvPr userDrawn="1"/>
        </p:nvSpPr>
        <p:spPr bwMode="auto">
          <a:xfrm>
            <a:off x="11123085" y="6524624"/>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363333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11123085" y="6500814"/>
            <a:ext cx="1068916" cy="357187"/>
          </a:xfrm>
        </p:spPr>
        <p:txBody>
          <a:bodyPr anchor="ctr"/>
          <a:lstStyle>
            <a:lvl1pPr>
              <a:defRPr/>
            </a:lvl1pPr>
          </a:lstStyle>
          <a:p>
            <a:fld id="{04849074-197B-4C06-94BC-5FB462CF7647}" type="slidenum">
              <a:rPr lang="en-ZA" smtClean="0"/>
              <a:t>‹#›</a:t>
            </a:fld>
            <a:endParaRPr lang="en-ZA"/>
          </a:p>
        </p:txBody>
      </p:sp>
      <p:sp>
        <p:nvSpPr>
          <p:cNvPr id="6" name="TextBox 12">
            <a:extLst>
              <a:ext uri="{FF2B5EF4-FFF2-40B4-BE49-F238E27FC236}">
                <a16:creationId xmlns:a16="http://schemas.microsoft.com/office/drawing/2014/main" id="{B141FDB2-FD3E-45BD-AE8B-3F06AA57AEE8}"/>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7" name="Rectangle 6">
            <a:extLst>
              <a:ext uri="{FF2B5EF4-FFF2-40B4-BE49-F238E27FC236}">
                <a16:creationId xmlns:a16="http://schemas.microsoft.com/office/drawing/2014/main" id="{6FE5051B-299A-4353-9727-75267F189BB1}"/>
              </a:ext>
            </a:extLst>
          </p:cNvPr>
          <p:cNvSpPr txBox="1">
            <a:spLocks noChangeArrowheads="1"/>
          </p:cNvSpPr>
          <p:nvPr userDrawn="1"/>
        </p:nvSpPr>
        <p:spPr bwMode="auto">
          <a:xfrm>
            <a:off x="11123085" y="6524624"/>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75002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1800" y="1773238"/>
            <a:ext cx="5562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773238"/>
            <a:ext cx="5562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6" name="Rectangle 5"/>
          <p:cNvSpPr>
            <a:spLocks noGrp="1" noChangeArrowheads="1"/>
          </p:cNvSpPr>
          <p:nvPr>
            <p:ph type="ftr" sz="quarter" idx="11"/>
          </p:nvPr>
        </p:nvSpPr>
        <p:spPr>
          <a:ln/>
        </p:spPr>
        <p:txBody>
          <a:bodyPr/>
          <a:lstStyle>
            <a:lvl1pPr>
              <a:defRPr/>
            </a:lvl1pPr>
          </a:lstStyle>
          <a:p>
            <a:endParaRPr lang="en-ZA"/>
          </a:p>
        </p:txBody>
      </p:sp>
      <p:sp>
        <p:nvSpPr>
          <p:cNvPr id="7" name="TextBox 12">
            <a:extLst>
              <a:ext uri="{FF2B5EF4-FFF2-40B4-BE49-F238E27FC236}">
                <a16:creationId xmlns:a16="http://schemas.microsoft.com/office/drawing/2014/main" id="{48ED9BB3-E303-4C02-AEDC-F2BF308C134A}"/>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8" name="Rectangle 6">
            <a:extLst>
              <a:ext uri="{FF2B5EF4-FFF2-40B4-BE49-F238E27FC236}">
                <a16:creationId xmlns:a16="http://schemas.microsoft.com/office/drawing/2014/main" id="{A09A14FC-D4C8-4FDE-96C9-D2C1288E46A0}"/>
              </a:ext>
            </a:extLst>
          </p:cNvPr>
          <p:cNvSpPr txBox="1">
            <a:spLocks noChangeArrowheads="1"/>
          </p:cNvSpPr>
          <p:nvPr userDrawn="1"/>
        </p:nvSpPr>
        <p:spPr bwMode="auto">
          <a:xfrm>
            <a:off x="11108953" y="6540500"/>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37603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8" name="Rectangle 5"/>
          <p:cNvSpPr>
            <a:spLocks noGrp="1" noChangeArrowheads="1"/>
          </p:cNvSpPr>
          <p:nvPr>
            <p:ph type="ftr" sz="quarter" idx="11"/>
          </p:nvPr>
        </p:nvSpPr>
        <p:spPr>
          <a:ln/>
        </p:spPr>
        <p:txBody>
          <a:bodyPr/>
          <a:lstStyle>
            <a:lvl1pPr>
              <a:defRPr/>
            </a:lvl1pPr>
          </a:lstStyle>
          <a:p>
            <a:endParaRPr lang="en-ZA"/>
          </a:p>
        </p:txBody>
      </p:sp>
      <p:sp>
        <p:nvSpPr>
          <p:cNvPr id="9" name="TextBox 12">
            <a:extLst>
              <a:ext uri="{FF2B5EF4-FFF2-40B4-BE49-F238E27FC236}">
                <a16:creationId xmlns:a16="http://schemas.microsoft.com/office/drawing/2014/main" id="{0C17E073-0E8D-4761-A016-7C832D218AE0}"/>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10" name="Rectangle 6">
            <a:extLst>
              <a:ext uri="{FF2B5EF4-FFF2-40B4-BE49-F238E27FC236}">
                <a16:creationId xmlns:a16="http://schemas.microsoft.com/office/drawing/2014/main" id="{0A82C7B7-B258-4C15-B003-ED8EBC2C4C1B}"/>
              </a:ext>
            </a:extLst>
          </p:cNvPr>
          <p:cNvSpPr txBox="1">
            <a:spLocks noChangeArrowheads="1"/>
          </p:cNvSpPr>
          <p:nvPr userDrawn="1"/>
        </p:nvSpPr>
        <p:spPr bwMode="auto">
          <a:xfrm>
            <a:off x="11106522" y="6527939"/>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2996144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4" name="Rectangle 5"/>
          <p:cNvSpPr>
            <a:spLocks noGrp="1" noChangeArrowheads="1"/>
          </p:cNvSpPr>
          <p:nvPr>
            <p:ph type="ftr" sz="quarter" idx="11"/>
          </p:nvPr>
        </p:nvSpPr>
        <p:spPr>
          <a:ln/>
        </p:spPr>
        <p:txBody>
          <a:bodyPr/>
          <a:lstStyle>
            <a:lvl1pPr>
              <a:defRPr/>
            </a:lvl1pPr>
          </a:lstStyle>
          <a:p>
            <a:endParaRPr lang="en-ZA"/>
          </a:p>
        </p:txBody>
      </p:sp>
      <p:sp>
        <p:nvSpPr>
          <p:cNvPr id="5" name="TextBox 12">
            <a:extLst>
              <a:ext uri="{FF2B5EF4-FFF2-40B4-BE49-F238E27FC236}">
                <a16:creationId xmlns:a16="http://schemas.microsoft.com/office/drawing/2014/main" id="{7AB5C282-56AF-450B-83E6-8AE76941B8D8}"/>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6" name="Rectangle 6">
            <a:extLst>
              <a:ext uri="{FF2B5EF4-FFF2-40B4-BE49-F238E27FC236}">
                <a16:creationId xmlns:a16="http://schemas.microsoft.com/office/drawing/2014/main" id="{FFC67F41-ED78-45E0-BC07-D9054BB5DC62}"/>
              </a:ext>
            </a:extLst>
          </p:cNvPr>
          <p:cNvSpPr txBox="1">
            <a:spLocks noChangeArrowheads="1"/>
          </p:cNvSpPr>
          <p:nvPr userDrawn="1"/>
        </p:nvSpPr>
        <p:spPr bwMode="auto">
          <a:xfrm>
            <a:off x="11106522" y="6527939"/>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379806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3" name="Rectangle 5"/>
          <p:cNvSpPr>
            <a:spLocks noGrp="1" noChangeArrowheads="1"/>
          </p:cNvSpPr>
          <p:nvPr>
            <p:ph type="ftr" sz="quarter" idx="11"/>
          </p:nvPr>
        </p:nvSpPr>
        <p:spPr>
          <a:ln/>
        </p:spPr>
        <p:txBody>
          <a:bodyPr/>
          <a:lstStyle>
            <a:lvl1pPr>
              <a:defRPr/>
            </a:lvl1pPr>
          </a:lstStyle>
          <a:p>
            <a:endParaRPr lang="en-ZA"/>
          </a:p>
        </p:txBody>
      </p:sp>
      <p:sp>
        <p:nvSpPr>
          <p:cNvPr id="4" name="TextBox 12">
            <a:extLst>
              <a:ext uri="{FF2B5EF4-FFF2-40B4-BE49-F238E27FC236}">
                <a16:creationId xmlns:a16="http://schemas.microsoft.com/office/drawing/2014/main" id="{E1140D13-B72F-44C7-BD7D-2216A2A87EC2}"/>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5" name="Rectangle 6">
            <a:extLst>
              <a:ext uri="{FF2B5EF4-FFF2-40B4-BE49-F238E27FC236}">
                <a16:creationId xmlns:a16="http://schemas.microsoft.com/office/drawing/2014/main" id="{EC5D561D-91CB-4015-B1CA-DBC6174E922C}"/>
              </a:ext>
            </a:extLst>
          </p:cNvPr>
          <p:cNvSpPr txBox="1">
            <a:spLocks noChangeArrowheads="1"/>
          </p:cNvSpPr>
          <p:nvPr userDrawn="1"/>
        </p:nvSpPr>
        <p:spPr bwMode="auto">
          <a:xfrm>
            <a:off x="11116461" y="6527939"/>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92572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6" name="Rectangle 5"/>
          <p:cNvSpPr>
            <a:spLocks noGrp="1" noChangeArrowheads="1"/>
          </p:cNvSpPr>
          <p:nvPr>
            <p:ph type="ftr" sz="quarter" idx="11"/>
          </p:nvPr>
        </p:nvSpPr>
        <p:spPr>
          <a:ln/>
        </p:spPr>
        <p:txBody>
          <a:bodyPr/>
          <a:lstStyle>
            <a:lvl1pPr>
              <a:defRPr/>
            </a:lvl1pPr>
          </a:lstStyle>
          <a:p>
            <a:endParaRPr lang="en-ZA"/>
          </a:p>
        </p:txBody>
      </p:sp>
      <p:sp>
        <p:nvSpPr>
          <p:cNvPr id="7" name="TextBox 12">
            <a:extLst>
              <a:ext uri="{FF2B5EF4-FFF2-40B4-BE49-F238E27FC236}">
                <a16:creationId xmlns:a16="http://schemas.microsoft.com/office/drawing/2014/main" id="{EDC94A24-AE8C-448C-9C87-AF1DD6E42020}"/>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8" name="Rectangle 6">
            <a:extLst>
              <a:ext uri="{FF2B5EF4-FFF2-40B4-BE49-F238E27FC236}">
                <a16:creationId xmlns:a16="http://schemas.microsoft.com/office/drawing/2014/main" id="{3A5623A9-C5D4-4EBB-80CE-D343CD62B512}"/>
              </a:ext>
            </a:extLst>
          </p:cNvPr>
          <p:cNvSpPr txBox="1">
            <a:spLocks noChangeArrowheads="1"/>
          </p:cNvSpPr>
          <p:nvPr userDrawn="1"/>
        </p:nvSpPr>
        <p:spPr bwMode="auto">
          <a:xfrm>
            <a:off x="11106522" y="6527938"/>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54595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4849074-197B-4C06-94BC-5FB462CF7647}" type="slidenum">
              <a:rPr lang="en-ZA" smtClean="0"/>
              <a:t>‹#›</a:t>
            </a:fld>
            <a:endParaRPr lang="en-ZA"/>
          </a:p>
        </p:txBody>
      </p:sp>
      <p:sp>
        <p:nvSpPr>
          <p:cNvPr id="6" name="Rectangle 5"/>
          <p:cNvSpPr>
            <a:spLocks noGrp="1" noChangeArrowheads="1"/>
          </p:cNvSpPr>
          <p:nvPr>
            <p:ph type="ftr" sz="quarter" idx="11"/>
          </p:nvPr>
        </p:nvSpPr>
        <p:spPr>
          <a:ln/>
        </p:spPr>
        <p:txBody>
          <a:bodyPr/>
          <a:lstStyle>
            <a:lvl1pPr>
              <a:defRPr/>
            </a:lvl1pPr>
          </a:lstStyle>
          <a:p>
            <a:endParaRPr lang="en-ZA"/>
          </a:p>
        </p:txBody>
      </p:sp>
      <p:sp>
        <p:nvSpPr>
          <p:cNvPr id="7" name="TextBox 12">
            <a:extLst>
              <a:ext uri="{FF2B5EF4-FFF2-40B4-BE49-F238E27FC236}">
                <a16:creationId xmlns:a16="http://schemas.microsoft.com/office/drawing/2014/main" id="{401BD5E7-C09D-4F0F-8A13-A6C83F1A5DEC}"/>
              </a:ext>
            </a:extLst>
          </p:cNvPr>
          <p:cNvSpPr txBox="1"/>
          <p:nvPr userDrawn="1"/>
        </p:nvSpPr>
        <p:spPr>
          <a:xfrm>
            <a:off x="527381" y="6530628"/>
            <a:ext cx="11521280" cy="307777"/>
          </a:xfrm>
          <a:prstGeom prst="rect">
            <a:avLst/>
          </a:prstGeom>
          <a:noFill/>
        </p:spPr>
        <p:txBody>
          <a:bodyPr wrap="square">
            <a:spAutoFit/>
          </a:bodyPr>
          <a:lstStyle/>
          <a:p>
            <a:pPr algn="ctr"/>
            <a:r>
              <a:rPr lang="en-US" sz="1400" b="1">
                <a:solidFill>
                  <a:schemeClr val="bg1"/>
                </a:solidFill>
              </a:rPr>
              <a:t>Transport Gateway to Africa and the World</a:t>
            </a:r>
            <a:endParaRPr lang="en-ZA" sz="1400" dirty="0"/>
          </a:p>
        </p:txBody>
      </p:sp>
      <p:sp>
        <p:nvSpPr>
          <p:cNvPr id="8" name="Rectangle 6">
            <a:extLst>
              <a:ext uri="{FF2B5EF4-FFF2-40B4-BE49-F238E27FC236}">
                <a16:creationId xmlns:a16="http://schemas.microsoft.com/office/drawing/2014/main" id="{FBCB8772-5AD5-45BC-A8ED-E2C1A9B8893E}"/>
              </a:ext>
            </a:extLst>
          </p:cNvPr>
          <p:cNvSpPr txBox="1">
            <a:spLocks noChangeArrowheads="1"/>
          </p:cNvSpPr>
          <p:nvPr userDrawn="1"/>
        </p:nvSpPr>
        <p:spPr bwMode="auto">
          <a:xfrm>
            <a:off x="11106522" y="6547817"/>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b="0" i="0" kern="1200">
                <a:solidFill>
                  <a:schemeClr val="bg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152178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31800" y="908050"/>
            <a:ext cx="11328400" cy="706438"/>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43" name="Rectangle 3"/>
          <p:cNvSpPr>
            <a:spLocks noGrp="1" noChangeArrowheads="1"/>
          </p:cNvSpPr>
          <p:nvPr>
            <p:ph type="body" idx="1"/>
          </p:nvPr>
        </p:nvSpPr>
        <p:spPr bwMode="auto">
          <a:xfrm>
            <a:off x="431800" y="1773238"/>
            <a:ext cx="11328400" cy="460851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29" name="Rectangle 5"/>
          <p:cNvSpPr>
            <a:spLocks noGrp="1" noChangeArrowheads="1"/>
          </p:cNvSpPr>
          <p:nvPr>
            <p:ph type="ftr" sz="quarter" idx="3"/>
          </p:nvPr>
        </p:nvSpPr>
        <p:spPr bwMode="auto">
          <a:xfrm>
            <a:off x="0" y="6514691"/>
            <a:ext cx="12192000" cy="333375"/>
          </a:xfrm>
          <a:prstGeom prst="rect">
            <a:avLst/>
          </a:prstGeom>
          <a:solidFill>
            <a:schemeClr val="accent1">
              <a:lumMod val="7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defRPr>
            </a:lvl1pPr>
          </a:lstStyle>
          <a:p>
            <a:endParaRPr lang="en-ZA" dirty="0"/>
          </a:p>
        </p:txBody>
      </p:sp>
      <p:sp>
        <p:nvSpPr>
          <p:cNvPr id="12" name="TextBox 12"/>
          <p:cNvSpPr txBox="1"/>
          <p:nvPr/>
        </p:nvSpPr>
        <p:spPr>
          <a:xfrm>
            <a:off x="358419" y="6542652"/>
            <a:ext cx="11521280" cy="307777"/>
          </a:xfrm>
          <a:prstGeom prst="rect">
            <a:avLst/>
          </a:prstGeom>
          <a:noFill/>
        </p:spPr>
        <p:txBody>
          <a:bodyPr wrap="square">
            <a:spAutoFit/>
          </a:bodyPr>
          <a:lstStyle/>
          <a:p>
            <a:pPr algn="ctr"/>
            <a:r>
              <a:rPr lang="en-US" sz="1400" b="1" dirty="0">
                <a:solidFill>
                  <a:schemeClr val="bg1"/>
                </a:solidFill>
              </a:rPr>
              <a:t>Transport Gateway to Africa and the World</a:t>
            </a:r>
            <a:endParaRPr lang="en-ZA" sz="1400" dirty="0"/>
          </a:p>
        </p:txBody>
      </p:sp>
      <p:pic>
        <p:nvPicPr>
          <p:cNvPr id="2" name="Picture 1" descr="Untitled-2.pdf"/>
          <p:cNvPicPr>
            <a:picLocks noChangeAspect="1"/>
          </p:cNvPicPr>
          <p:nvPr/>
        </p:nvPicPr>
        <p:blipFill>
          <a:blip r:embed="rId17">
            <a:duotone>
              <a:prstClr val="black"/>
              <a:schemeClr val="accent1">
                <a:lumMod val="75000"/>
                <a:tint val="45000"/>
                <a:satMod val="400000"/>
              </a:schemeClr>
            </a:duotone>
            <a:extLst>
              <a:ext uri="{28A0092B-C50C-407E-A947-70E740481C1C}">
                <a14:useLocalDpi xmlns:a14="http://schemas.microsoft.com/office/drawing/2010/main" val="0"/>
              </a:ext>
            </a:extLst>
          </a:blip>
          <a:stretch>
            <a:fillRect/>
          </a:stretch>
        </p:blipFill>
        <p:spPr>
          <a:xfrm>
            <a:off x="3695733" y="0"/>
            <a:ext cx="8496267" cy="674552"/>
          </a:xfrm>
          <a:prstGeom prst="rect">
            <a:avLst/>
          </a:prstGeom>
          <a:solidFill>
            <a:schemeClr val="accent1">
              <a:lumMod val="75000"/>
            </a:schemeClr>
          </a:solidFill>
        </p:spPr>
      </p:pic>
      <p:pic>
        <p:nvPicPr>
          <p:cNvPr id="4" name="Picture 3">
            <a:extLst>
              <a:ext uri="{FF2B5EF4-FFF2-40B4-BE49-F238E27FC236}">
                <a16:creationId xmlns:a16="http://schemas.microsoft.com/office/drawing/2014/main" id="{ECD6B9B6-6F7C-4B06-B261-28507BB9C73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47260" y="29818"/>
            <a:ext cx="3240157" cy="831776"/>
          </a:xfrm>
          <a:prstGeom prst="rect">
            <a:avLst/>
          </a:prstGeom>
        </p:spPr>
      </p:pic>
      <p:sp>
        <p:nvSpPr>
          <p:cNvPr id="1030" name="Rectangle 6"/>
          <p:cNvSpPr>
            <a:spLocks noGrp="1" noChangeArrowheads="1"/>
          </p:cNvSpPr>
          <p:nvPr>
            <p:ph type="sldNum" sz="quarter" idx="4"/>
          </p:nvPr>
        </p:nvSpPr>
        <p:spPr bwMode="auto">
          <a:xfrm>
            <a:off x="11123085" y="6524624"/>
            <a:ext cx="1068916"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bg1"/>
                </a:solidFill>
                <a:latin typeface="Arial" charset="0"/>
              </a:defRPr>
            </a:lvl1pPr>
          </a:lstStyle>
          <a:p>
            <a:fld id="{04849074-197B-4C06-94BC-5FB462CF7647}" type="slidenum">
              <a:rPr lang="en-ZA" smtClean="0"/>
              <a:pPr/>
              <a:t>‹#›</a:t>
            </a:fld>
            <a:endParaRPr lang="en-ZA" dirty="0"/>
          </a:p>
        </p:txBody>
      </p:sp>
    </p:spTree>
    <p:extLst>
      <p:ext uri="{BB962C8B-B14F-4D97-AF65-F5344CB8AC3E}">
        <p14:creationId xmlns:p14="http://schemas.microsoft.com/office/powerpoint/2010/main" val="3288583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ctr" rtl="0" eaLnBrk="1" fontAlgn="base" hangingPunct="1">
        <a:spcBef>
          <a:spcPct val="0"/>
        </a:spcBef>
        <a:spcAft>
          <a:spcPct val="0"/>
        </a:spcAft>
        <a:defRPr sz="4400" b="1">
          <a:solidFill>
            <a:schemeClr val="tx2"/>
          </a:solidFill>
          <a:latin typeface="+mj-lt"/>
          <a:ea typeface="+mj-ea"/>
          <a:cs typeface="+mj-cs"/>
        </a:defRPr>
      </a:lvl1pPr>
      <a:lvl2pPr algn="ctr" rtl="0" eaLnBrk="1" fontAlgn="base" hangingPunct="1">
        <a:spcBef>
          <a:spcPct val="0"/>
        </a:spcBef>
        <a:spcAft>
          <a:spcPct val="0"/>
        </a:spcAft>
        <a:defRPr sz="4400" b="1">
          <a:solidFill>
            <a:schemeClr val="tx2"/>
          </a:solidFill>
          <a:latin typeface="Arial" charset="0"/>
        </a:defRPr>
      </a:lvl2pPr>
      <a:lvl3pPr algn="ctr" rtl="0" eaLnBrk="1" fontAlgn="base" hangingPunct="1">
        <a:spcBef>
          <a:spcPct val="0"/>
        </a:spcBef>
        <a:spcAft>
          <a:spcPct val="0"/>
        </a:spcAft>
        <a:defRPr sz="4400" b="1">
          <a:solidFill>
            <a:schemeClr val="tx2"/>
          </a:solidFill>
          <a:latin typeface="Arial" charset="0"/>
        </a:defRPr>
      </a:lvl3pPr>
      <a:lvl4pPr algn="ctr" rtl="0" eaLnBrk="1" fontAlgn="base" hangingPunct="1">
        <a:spcBef>
          <a:spcPct val="0"/>
        </a:spcBef>
        <a:spcAft>
          <a:spcPct val="0"/>
        </a:spcAft>
        <a:defRPr sz="4400" b="1">
          <a:solidFill>
            <a:schemeClr val="tx2"/>
          </a:solidFill>
          <a:latin typeface="Arial" charset="0"/>
        </a:defRPr>
      </a:lvl4pPr>
      <a:lvl5pPr algn="ctr" rtl="0" eaLnBrk="1" fontAlgn="base" hangingPunct="1">
        <a:spcBef>
          <a:spcPct val="0"/>
        </a:spcBef>
        <a:spcAft>
          <a:spcPct val="0"/>
        </a:spcAft>
        <a:defRPr sz="4400" b="1">
          <a:solidFill>
            <a:schemeClr val="tx2"/>
          </a:solidFill>
          <a:latin typeface="Arial" charset="0"/>
        </a:defRPr>
      </a:lvl5pPr>
      <a:lvl6pPr marL="457200" algn="ctr" rtl="0" eaLnBrk="1" fontAlgn="base" hangingPunct="1">
        <a:spcBef>
          <a:spcPct val="0"/>
        </a:spcBef>
        <a:spcAft>
          <a:spcPct val="0"/>
        </a:spcAft>
        <a:defRPr sz="4400" b="1">
          <a:solidFill>
            <a:schemeClr val="tx2"/>
          </a:solidFill>
          <a:latin typeface="Arial" charset="0"/>
        </a:defRPr>
      </a:lvl6pPr>
      <a:lvl7pPr marL="914400" algn="ctr" rtl="0" eaLnBrk="1" fontAlgn="base" hangingPunct="1">
        <a:spcBef>
          <a:spcPct val="0"/>
        </a:spcBef>
        <a:spcAft>
          <a:spcPct val="0"/>
        </a:spcAft>
        <a:defRPr sz="4400" b="1">
          <a:solidFill>
            <a:schemeClr val="tx2"/>
          </a:solidFill>
          <a:latin typeface="Arial" charset="0"/>
        </a:defRPr>
      </a:lvl7pPr>
      <a:lvl8pPr marL="1371600" algn="ctr" rtl="0" eaLnBrk="1" fontAlgn="base" hangingPunct="1">
        <a:spcBef>
          <a:spcPct val="0"/>
        </a:spcBef>
        <a:spcAft>
          <a:spcPct val="0"/>
        </a:spcAft>
        <a:defRPr sz="4400" b="1">
          <a:solidFill>
            <a:schemeClr val="tx2"/>
          </a:solidFill>
          <a:latin typeface="Arial" charset="0"/>
        </a:defRPr>
      </a:lvl8pPr>
      <a:lvl9pPr marL="1828800" algn="ctr"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mailto:Thembelihle.Dlomo@kzntransport.gov.za" TargetMode="External"/><Relationship Id="rId2" Type="http://schemas.openxmlformats.org/officeDocument/2006/relationships/hyperlink" Target="mailto:Trevor.Mkhasibe@kzntransport.gov.za"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Njabulo.bhengu@kzntransport.gov.za" TargetMode="External"/><Relationship Id="rId2" Type="http://schemas.openxmlformats.org/officeDocument/2006/relationships/hyperlink" Target="http://www.etenders.treasury.gov.za/" TargetMode="External"/><Relationship Id="rId1" Type="http://schemas.openxmlformats.org/officeDocument/2006/relationships/slideLayout" Target="../slideLayouts/slideLayout3.xml"/><Relationship Id="rId4" Type="http://schemas.openxmlformats.org/officeDocument/2006/relationships/hyperlink" Target="mailto:tenders.pmbregion@kzntransport.gov.z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1E5ECDB-D231-4784-815A-C9DC7FFC0162}"/>
              </a:ext>
            </a:extLst>
          </p:cNvPr>
          <p:cNvSpPr txBox="1">
            <a:spLocks/>
          </p:cNvSpPr>
          <p:nvPr/>
        </p:nvSpPr>
        <p:spPr>
          <a:xfrm>
            <a:off x="0" y="2501396"/>
            <a:ext cx="12192002" cy="1855208"/>
          </a:xfrm>
          <a:prstGeom prst="rect">
            <a:avLst/>
          </a:prstGeom>
          <a:solidFill>
            <a:schemeClr val="accent1">
              <a:lumMod val="75000"/>
            </a:schemeClr>
          </a:solidFill>
          <a:ln w="19050" cap="flat" cmpd="sng" algn="ctr">
            <a:noFill/>
            <a:prstDash val="solid"/>
            <a:miter lim="800000"/>
          </a:ln>
          <a:effectLst>
            <a:innerShdw blurRad="63500" dist="50800">
              <a:prstClr val="black">
                <a:alpha val="50000"/>
              </a:prstClr>
            </a:innerShdw>
          </a:effectLst>
        </p:spPr>
        <p:style>
          <a:lnRef idx="3">
            <a:schemeClr val="lt1"/>
          </a:lnRef>
          <a:fillRef idx="1">
            <a:schemeClr val="accent6"/>
          </a:fillRef>
          <a:effectRef idx="1">
            <a:schemeClr val="accent6"/>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600" b="1" cap="all" dirty="0">
              <a:solidFill>
                <a:srgbClr val="FFC000"/>
              </a:solidFill>
              <a:latin typeface="Helvetica Neue"/>
              <a:cs typeface="Helvetica Neue"/>
            </a:endParaRPr>
          </a:p>
          <a:p>
            <a:pPr algn="ctr"/>
            <a:endParaRPr lang="en-US" sz="2000" b="1" cap="all" dirty="0">
              <a:solidFill>
                <a:srgbClr val="FFC000"/>
              </a:solidFill>
              <a:latin typeface="Helvetica Neue"/>
              <a:cs typeface="Helvetica Neue"/>
            </a:endParaRPr>
          </a:p>
          <a:p>
            <a:pPr algn="ctr"/>
            <a:endParaRPr lang="en-US" sz="3200" b="1" cap="all" dirty="0">
              <a:solidFill>
                <a:srgbClr val="FFC000"/>
              </a:solidFill>
              <a:latin typeface="Helvetica Neue"/>
              <a:cs typeface="Helvetica Neue"/>
            </a:endParaRPr>
          </a:p>
        </p:txBody>
      </p:sp>
      <p:pic>
        <p:nvPicPr>
          <p:cNvPr id="3" name="Picture 2">
            <a:extLst>
              <a:ext uri="{FF2B5EF4-FFF2-40B4-BE49-F238E27FC236}">
                <a16:creationId xmlns:a16="http://schemas.microsoft.com/office/drawing/2014/main" id="{26B25D07-0052-481A-B16A-67669F55A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548" y="382260"/>
            <a:ext cx="7226905" cy="1855208"/>
          </a:xfrm>
          <a:prstGeom prst="rect">
            <a:avLst/>
          </a:prstGeom>
        </p:spPr>
      </p:pic>
      <p:sp>
        <p:nvSpPr>
          <p:cNvPr id="9" name="Slide Number Placeholder 8">
            <a:extLst>
              <a:ext uri="{FF2B5EF4-FFF2-40B4-BE49-F238E27FC236}">
                <a16:creationId xmlns:a16="http://schemas.microsoft.com/office/drawing/2014/main" id="{FBAAA768-2240-4239-8A42-422FC9F45A30}"/>
              </a:ext>
            </a:extLst>
          </p:cNvPr>
          <p:cNvSpPr>
            <a:spLocks noGrp="1"/>
          </p:cNvSpPr>
          <p:nvPr>
            <p:ph type="sldNum" sz="quarter" idx="4"/>
          </p:nvPr>
        </p:nvSpPr>
        <p:spPr/>
        <p:txBody>
          <a:bodyPr/>
          <a:lstStyle/>
          <a:p>
            <a:fld id="{04849074-197B-4C06-94BC-5FB462CF7647}" type="slidenum">
              <a:rPr lang="en-ZA" smtClean="0"/>
              <a:pPr/>
              <a:t>1</a:t>
            </a:fld>
            <a:endParaRPr lang="en-ZA" dirty="0"/>
          </a:p>
        </p:txBody>
      </p:sp>
      <p:sp>
        <p:nvSpPr>
          <p:cNvPr id="10" name="Rectangle 2">
            <a:extLst>
              <a:ext uri="{FF2B5EF4-FFF2-40B4-BE49-F238E27FC236}">
                <a16:creationId xmlns:a16="http://schemas.microsoft.com/office/drawing/2014/main" id="{4AA4B34C-565C-4B44-B46F-B0E7479F7180}"/>
              </a:ext>
            </a:extLst>
          </p:cNvPr>
          <p:cNvSpPr>
            <a:spLocks noGrp="1" noChangeArrowheads="1"/>
          </p:cNvSpPr>
          <p:nvPr>
            <p:ph type="ctrTitle"/>
          </p:nvPr>
        </p:nvSpPr>
        <p:spPr>
          <a:xfrm>
            <a:off x="147781" y="2501395"/>
            <a:ext cx="11314546" cy="2297108"/>
          </a:xfrm>
        </p:spPr>
        <p:txBody>
          <a:bodyPr vert="horz" lIns="54000" tIns="45720" rIns="54000" bIns="45720" rtlCol="0" anchor="ctr" anchorCtr="0">
            <a:noAutofit/>
          </a:bodyPr>
          <a:lstStyle/>
          <a:p>
            <a:pPr>
              <a:defRPr/>
            </a:pPr>
            <a:br>
              <a:rPr lang="en-US" sz="2000" b="1" dirty="0">
                <a:solidFill>
                  <a:srgbClr val="FF0000"/>
                </a:solidFill>
                <a:latin typeface="Arial" panose="020B0604020202020204" pitchFamily="34" charset="0"/>
                <a:cs typeface="Arial" panose="020B0604020202020204" pitchFamily="34" charset="0"/>
              </a:rPr>
            </a:br>
            <a:r>
              <a:rPr lang="nb-NO" sz="3200" dirty="0">
                <a:solidFill>
                  <a:srgbClr val="000000"/>
                </a:solidFill>
                <a:cs typeface="Arial" panose="020B0604020202020204" pitchFamily="34" charset="0"/>
              </a:rPr>
              <a:t>BRIEFING NOTES FOR THE </a:t>
            </a:r>
            <a:r>
              <a:rPr lang="en-US" sz="3200" dirty="0">
                <a:solidFill>
                  <a:srgbClr val="000000"/>
                </a:solidFill>
              </a:rPr>
              <a:t>REGRAVELLING OF P145 FROM (KM 0+00 TO 5+380) AND L805 FROM (KM 0+000 – KM 2+020) </a:t>
            </a:r>
            <a:br>
              <a:rPr lang="en-US" sz="3600" b="1" dirty="0">
                <a:solidFill>
                  <a:schemeClr val="bg1"/>
                </a:solidFill>
                <a:latin typeface="+mn-lt"/>
              </a:rPr>
            </a:br>
            <a:endParaRPr lang="en-GB" b="1" dirty="0">
              <a:solidFill>
                <a:schemeClr val="bg1"/>
              </a:solidFill>
              <a:effectLst/>
              <a:latin typeface="+mn-lt"/>
            </a:endParaRPr>
          </a:p>
        </p:txBody>
      </p:sp>
    </p:spTree>
    <p:extLst>
      <p:ext uri="{BB962C8B-B14F-4D97-AF65-F5344CB8AC3E}">
        <p14:creationId xmlns:p14="http://schemas.microsoft.com/office/powerpoint/2010/main" val="353593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10</a:t>
            </a:fld>
            <a:endParaRPr lang="en-ZA"/>
          </a:p>
        </p:txBody>
      </p:sp>
      <p:sp>
        <p:nvSpPr>
          <p:cNvPr id="9" name="Rectangle 4">
            <a:extLst>
              <a:ext uri="{FF2B5EF4-FFF2-40B4-BE49-F238E27FC236}">
                <a16:creationId xmlns:a16="http://schemas.microsoft.com/office/drawing/2014/main" id="{AC363E93-8920-48B2-99F2-183E6C0AEFE3}"/>
              </a:ext>
            </a:extLst>
          </p:cNvPr>
          <p:cNvSpPr txBox="1">
            <a:spLocks noChangeArrowheads="1"/>
          </p:cNvSpPr>
          <p:nvPr/>
        </p:nvSpPr>
        <p:spPr>
          <a:xfrm>
            <a:off x="1866900" y="2309334"/>
            <a:ext cx="8458200" cy="2270109"/>
          </a:xfrm>
          <a:prstGeom prst="rect">
            <a:avLst/>
          </a:prstGeom>
        </p:spPr>
        <p:txBody>
          <a:bodyPr wrap="square" lIns="54000" rIns="54000">
            <a:spAutoFit/>
          </a:bodyPr>
          <a:lstStyle/>
          <a:p>
            <a:pPr lvl="0">
              <a:defRPr/>
            </a:pPr>
            <a:r>
              <a:rPr lang="en-US" dirty="0">
                <a:solidFill>
                  <a:srgbClr val="FF0000"/>
                </a:solidFill>
              </a:rPr>
              <a:t>The conditions of tender are the standard conditions of tender contained in Annex C of the Construction Industry Development Board Standard for Uniformity in Engineering and Construction Works Contracts, published in Government Gazette No. 42622 dated 8 August 2019. </a:t>
            </a:r>
            <a:endParaRPr kumimoji="0" lang="en-ZA" sz="16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GB" sz="1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3718278-B62C-4105-B360-C8762782DDC7}"/>
              </a:ext>
            </a:extLst>
          </p:cNvPr>
          <p:cNvSpPr txBox="1"/>
          <p:nvPr/>
        </p:nvSpPr>
        <p:spPr>
          <a:xfrm>
            <a:off x="1522147" y="1219611"/>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CONDITIONS OF TENDER</a:t>
            </a:r>
          </a:p>
        </p:txBody>
      </p:sp>
    </p:spTree>
    <p:extLst>
      <p:ext uri="{BB962C8B-B14F-4D97-AF65-F5344CB8AC3E}">
        <p14:creationId xmlns:p14="http://schemas.microsoft.com/office/powerpoint/2010/main" val="182146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11</a:t>
            </a:fld>
            <a:endParaRPr lang="en-ZA"/>
          </a:p>
        </p:txBody>
      </p:sp>
      <p:sp>
        <p:nvSpPr>
          <p:cNvPr id="6" name="TextBox 5">
            <a:extLst>
              <a:ext uri="{FF2B5EF4-FFF2-40B4-BE49-F238E27FC236}">
                <a16:creationId xmlns:a16="http://schemas.microsoft.com/office/drawing/2014/main" id="{52074FAE-E41F-4D61-8045-132D0C1EF5F9}"/>
              </a:ext>
            </a:extLst>
          </p:cNvPr>
          <p:cNvSpPr txBox="1"/>
          <p:nvPr/>
        </p:nvSpPr>
        <p:spPr>
          <a:xfrm>
            <a:off x="1522147" y="1035073"/>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sp>
        <p:nvSpPr>
          <p:cNvPr id="7" name="TextBox 6">
            <a:extLst>
              <a:ext uri="{FF2B5EF4-FFF2-40B4-BE49-F238E27FC236}">
                <a16:creationId xmlns:a16="http://schemas.microsoft.com/office/drawing/2014/main" id="{21D32C59-DBAA-45A6-9108-BCC4CEFB72CB}"/>
              </a:ext>
            </a:extLst>
          </p:cNvPr>
          <p:cNvSpPr txBox="1"/>
          <p:nvPr/>
        </p:nvSpPr>
        <p:spPr>
          <a:xfrm>
            <a:off x="1902940" y="1582815"/>
            <a:ext cx="8386120" cy="1200329"/>
          </a:xfrm>
          <a:prstGeom prst="rect">
            <a:avLst/>
          </a:prstGeom>
          <a:noFill/>
        </p:spPr>
        <p:txBody>
          <a:bodyPr wrap="square" rtlCol="0">
            <a:spAutoFit/>
          </a:bodyPr>
          <a:lstStyle/>
          <a:p>
            <a:pPr lvl="0" algn="just">
              <a:defRPr/>
            </a:pPr>
            <a:r>
              <a:rPr lang="en-US" dirty="0"/>
              <a:t>The standard conditions of tender make several references to the tender data for details that apply specifically to this tender. The tender data shall have precedence in the interpretation of any ambiguity or inconsistency between the tender data and the standard conditions of tender.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FAC78EC7-6917-4B16-A082-9F2B43064D7C}"/>
              </a:ext>
            </a:extLst>
          </p:cNvPr>
          <p:cNvGraphicFramePr>
            <a:graphicFrameLocks noGrp="1"/>
          </p:cNvGraphicFramePr>
          <p:nvPr>
            <p:extLst>
              <p:ext uri="{D42A27DB-BD31-4B8C-83A1-F6EECF244321}">
                <p14:modId xmlns:p14="http://schemas.microsoft.com/office/powerpoint/2010/main" val="3094698468"/>
              </p:ext>
            </p:extLst>
          </p:nvPr>
        </p:nvGraphicFramePr>
        <p:xfrm>
          <a:off x="1902940" y="3337129"/>
          <a:ext cx="8386120" cy="3172770"/>
        </p:xfrm>
        <a:graphic>
          <a:graphicData uri="http://schemas.openxmlformats.org/drawingml/2006/table">
            <a:tbl>
              <a:tblPr firstRow="1" bandRow="1">
                <a:tableStyleId>{5C22544A-7EE6-4342-B048-85BDC9FD1C3A}</a:tableStyleId>
              </a:tblPr>
              <a:tblGrid>
                <a:gridCol w="1036568">
                  <a:extLst>
                    <a:ext uri="{9D8B030D-6E8A-4147-A177-3AD203B41FA5}">
                      <a16:colId xmlns:a16="http://schemas.microsoft.com/office/drawing/2014/main" val="20000"/>
                    </a:ext>
                  </a:extLst>
                </a:gridCol>
                <a:gridCol w="7349552">
                  <a:extLst>
                    <a:ext uri="{9D8B030D-6E8A-4147-A177-3AD203B41FA5}">
                      <a16:colId xmlns:a16="http://schemas.microsoft.com/office/drawing/2014/main" val="20001"/>
                    </a:ext>
                  </a:extLst>
                </a:gridCol>
              </a:tblGrid>
              <a:tr h="642930">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96079">
                <a:tc>
                  <a:txBody>
                    <a:bodyPr/>
                    <a:lstStyle/>
                    <a:p>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kern="1200" dirty="0">
                          <a:solidFill>
                            <a:schemeClr val="dk1"/>
                          </a:solidFill>
                          <a:effectLst/>
                          <a:latin typeface="+mn-lt"/>
                          <a:ea typeface="+mn-ea"/>
                          <a:cs typeface="+mn-cs"/>
                        </a:rPr>
                        <a:t>The Employer is The KZN Department of Transport:</a:t>
                      </a:r>
                    </a:p>
                    <a:p>
                      <a:r>
                        <a:rPr lang="en-ZA" sz="1800" kern="1200" dirty="0">
                          <a:solidFill>
                            <a:schemeClr val="dk1"/>
                          </a:solidFill>
                          <a:effectLst/>
                          <a:latin typeface="+mn-lt"/>
                          <a:ea typeface="+mn-ea"/>
                          <a:cs typeface="+mn-cs"/>
                        </a:rPr>
                        <a:t> </a:t>
                      </a:r>
                      <a:r>
                        <a:rPr lang="en-ZA" sz="1800" b="0" i="0" u="none" strike="noStrike" kern="1200" baseline="0" dirty="0">
                          <a:solidFill>
                            <a:schemeClr val="dk1"/>
                          </a:solidFill>
                          <a:latin typeface="+mn-lt"/>
                          <a:ea typeface="+mn-ea"/>
                          <a:cs typeface="+mn-cs"/>
                        </a:rPr>
                        <a:t>	</a:t>
                      </a:r>
                    </a:p>
                    <a:p>
                      <a:r>
                        <a:rPr lang="en-ZA" sz="1800" kern="1200" dirty="0">
                          <a:solidFill>
                            <a:schemeClr val="dk1"/>
                          </a:solidFill>
                          <a:effectLst/>
                          <a:latin typeface="+mn-lt"/>
                          <a:ea typeface="+mn-ea"/>
                          <a:cs typeface="+mn-cs"/>
                        </a:rPr>
                        <a:t> </a:t>
                      </a:r>
                      <a:endParaRPr lang="en-ZA" sz="1800" b="1" kern="1200" dirty="0">
                        <a:solidFill>
                          <a:srgbClr val="FF0000"/>
                        </a:solidFill>
                        <a:effectLst/>
                        <a:latin typeface="+mn-lt"/>
                        <a:ea typeface="+mn-ea"/>
                        <a:cs typeface="+mn-cs"/>
                      </a:endParaRPr>
                    </a:p>
                    <a:p>
                      <a:r>
                        <a:rPr lang="en-ZA" sz="1800" b="1" kern="1200" dirty="0">
                          <a:solidFill>
                            <a:srgbClr val="FF0000"/>
                          </a:solidFill>
                          <a:effectLst/>
                          <a:latin typeface="+mn-lt"/>
                          <a:ea typeface="+mn-ea"/>
                          <a:cs typeface="+mn-cs"/>
                        </a:rPr>
                        <a:t>The Employer’s address for communication relating to this project is:</a:t>
                      </a:r>
                    </a:p>
                    <a:p>
                      <a:endParaRPr lang="en-ZA" sz="1400" b="1" kern="1200" dirty="0">
                        <a:solidFill>
                          <a:srgbClr val="FF0000"/>
                        </a:solidFill>
                        <a:effectLst/>
                        <a:latin typeface="+mn-lt"/>
                        <a:ea typeface="+mn-ea"/>
                        <a:cs typeface="+mn-cs"/>
                      </a:endParaRPr>
                    </a:p>
                    <a:p>
                      <a:r>
                        <a:rPr lang="en-ZA" sz="1400" b="0" i="0" u="none" strike="noStrike" kern="1200" baseline="0" dirty="0">
                          <a:solidFill>
                            <a:schemeClr val="dk1"/>
                          </a:solidFill>
                          <a:latin typeface="+mn-lt"/>
                          <a:ea typeface="+mn-ea"/>
                          <a:cs typeface="+mn-cs"/>
                        </a:rPr>
                        <a:t>Pietermaritzburg Regional Office </a:t>
                      </a:r>
                      <a:endParaRPr lang="en-US" sz="1400" dirty="0">
                        <a:effectLst/>
                        <a:latin typeface="+mn-lt"/>
                        <a:ea typeface="Times New Roman" panose="02020603050405020304" pitchFamily="18" charset="0"/>
                        <a:cs typeface="Times New Roman" panose="02020603050405020304" pitchFamily="18" charset="0"/>
                      </a:endParaRPr>
                    </a:p>
                    <a:p>
                      <a:r>
                        <a:rPr lang="en-ZA" sz="1400" b="0" i="0" u="none" strike="noStrike" kern="1200" baseline="0" dirty="0">
                          <a:solidFill>
                            <a:schemeClr val="dk1"/>
                          </a:solidFill>
                          <a:latin typeface="+mn-lt"/>
                          <a:ea typeface="+mn-ea"/>
                          <a:cs typeface="+mn-cs"/>
                        </a:rPr>
                        <a:t>1 Woodlands road 	</a:t>
                      </a:r>
                    </a:p>
                    <a:p>
                      <a:pPr marL="0" marR="0" algn="just">
                        <a:spcBef>
                          <a:spcPts val="0"/>
                        </a:spcBef>
                        <a:spcAft>
                          <a:spcPts val="0"/>
                        </a:spcAft>
                      </a:pPr>
                      <a:r>
                        <a:rPr lang="en-US" sz="1400" dirty="0">
                          <a:effectLst/>
                          <a:latin typeface="+mn-lt"/>
                          <a:ea typeface="Times New Roman" panose="02020603050405020304" pitchFamily="18" charset="0"/>
                          <a:cs typeface="Arial" panose="020B0604020202020204" pitchFamily="34" charset="0"/>
                        </a:rPr>
                        <a:t>Pietermaritzburg</a:t>
                      </a:r>
                      <a:endParaRPr lang="en-US" sz="14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ZA" sz="1400" dirty="0">
                          <a:effectLst/>
                          <a:latin typeface="+mn-lt"/>
                          <a:ea typeface="Times New Roman" panose="02020603050405020304" pitchFamily="18" charset="0"/>
                          <a:cs typeface="Arial" panose="020B0604020202020204" pitchFamily="34" charset="0"/>
                        </a:rPr>
                        <a:t>3200</a:t>
                      </a:r>
                      <a:endParaRPr lang="en-ZA"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932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12</a:t>
            </a:fld>
            <a:endParaRPr lang="en-ZA"/>
          </a:p>
        </p:txBody>
      </p:sp>
      <p:sp>
        <p:nvSpPr>
          <p:cNvPr id="8" name="TextBox 7">
            <a:extLst>
              <a:ext uri="{FF2B5EF4-FFF2-40B4-BE49-F238E27FC236}">
                <a16:creationId xmlns:a16="http://schemas.microsoft.com/office/drawing/2014/main" id="{58C8CAEA-6DE8-4051-80C4-714816219ADC}"/>
              </a:ext>
            </a:extLst>
          </p:cNvPr>
          <p:cNvSpPr txBox="1"/>
          <p:nvPr/>
        </p:nvSpPr>
        <p:spPr>
          <a:xfrm>
            <a:off x="1522147" y="991555"/>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9" name="Table 8">
            <a:extLst>
              <a:ext uri="{FF2B5EF4-FFF2-40B4-BE49-F238E27FC236}">
                <a16:creationId xmlns:a16="http://schemas.microsoft.com/office/drawing/2014/main" id="{D797F2DA-88C3-446F-9C26-14E80BB884F2}"/>
              </a:ext>
            </a:extLst>
          </p:cNvPr>
          <p:cNvGraphicFramePr>
            <a:graphicFrameLocks noGrp="1"/>
          </p:cNvGraphicFramePr>
          <p:nvPr>
            <p:extLst>
              <p:ext uri="{D42A27DB-BD31-4B8C-83A1-F6EECF244321}">
                <p14:modId xmlns:p14="http://schemas.microsoft.com/office/powerpoint/2010/main" val="1002108685"/>
              </p:ext>
            </p:extLst>
          </p:nvPr>
        </p:nvGraphicFramePr>
        <p:xfrm>
          <a:off x="1826721" y="1611425"/>
          <a:ext cx="9296364" cy="2877709"/>
        </p:xfrm>
        <a:graphic>
          <a:graphicData uri="http://schemas.openxmlformats.org/drawingml/2006/table">
            <a:tbl>
              <a:tblPr firstRow="1" bandRow="1">
                <a:tableStyleId>{5C22544A-7EE6-4342-B048-85BDC9FD1C3A}</a:tableStyleId>
              </a:tblPr>
              <a:tblGrid>
                <a:gridCol w="1149079">
                  <a:extLst>
                    <a:ext uri="{9D8B030D-6E8A-4147-A177-3AD203B41FA5}">
                      <a16:colId xmlns:a16="http://schemas.microsoft.com/office/drawing/2014/main" val="20000"/>
                    </a:ext>
                  </a:extLst>
                </a:gridCol>
                <a:gridCol w="8147285">
                  <a:extLst>
                    <a:ext uri="{9D8B030D-6E8A-4147-A177-3AD203B41FA5}">
                      <a16:colId xmlns:a16="http://schemas.microsoft.com/office/drawing/2014/main" val="20001"/>
                    </a:ext>
                  </a:extLst>
                </a:gridCol>
              </a:tblGrid>
              <a:tr h="536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p>
                      <a:endParaRPr lang="en-US" sz="14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070923"/>
                  </a:ext>
                </a:extLst>
              </a:tr>
              <a:tr h="2340814">
                <a:tc>
                  <a:txBody>
                    <a:bodyPr/>
                    <a:lstStyle/>
                    <a:p>
                      <a:r>
                        <a:rPr lang="en-ZA" sz="1400" b="0" kern="1200" dirty="0">
                          <a:solidFill>
                            <a:schemeClr val="dk1"/>
                          </a:solidFill>
                          <a:effectLst/>
                          <a:latin typeface="+mn-lt"/>
                          <a:ea typeface="+mn-ea"/>
                          <a:cs typeface="+mn-cs"/>
                        </a:rPr>
                        <a:t>C2.1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Only those tenderers who satisfy the following criteria are eligible to submit tenders.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a) Contractor grading designation equal to or higher than a  for a 4CE 	</a:t>
                      </a:r>
                    </a:p>
                    <a:p>
                      <a:r>
                        <a:rPr lang="en-ZA" sz="1800" b="0" i="0" u="none" strike="noStrike" kern="1200" baseline="0" dirty="0">
                          <a:solidFill>
                            <a:schemeClr val="dk1"/>
                          </a:solidFill>
                          <a:latin typeface="+mn-lt"/>
                          <a:ea typeface="+mn-ea"/>
                          <a:cs typeface="+mn-cs"/>
                        </a:rPr>
                        <a:t>b) Registered on the Central Supplier Database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highlight>
                            <a:srgbClr val="FFFF00"/>
                          </a:highlight>
                          <a:latin typeface="+mn-lt"/>
                          <a:ea typeface="+mn-ea"/>
                          <a:cs typeface="+mn-cs"/>
                        </a:rPr>
                        <a:t> </a:t>
                      </a:r>
                      <a:r>
                        <a:rPr lang="en-US" sz="1800" b="0" i="0" u="none" strike="noStrike" kern="1200" baseline="0" dirty="0">
                          <a:solidFill>
                            <a:schemeClr val="dk1"/>
                          </a:solidFill>
                          <a:latin typeface="+mn-lt"/>
                          <a:ea typeface="+mn-ea"/>
                          <a:cs typeface="+mn-cs"/>
                        </a:rPr>
                        <a:t>	</a:t>
                      </a:r>
                    </a:p>
                    <a:p>
                      <a:endParaRPr lang="en-ZA"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0318515"/>
                  </a:ext>
                </a:extLst>
              </a:tr>
            </a:tbl>
          </a:graphicData>
        </a:graphic>
      </p:graphicFrame>
    </p:spTree>
    <p:extLst>
      <p:ext uri="{BB962C8B-B14F-4D97-AF65-F5344CB8AC3E}">
        <p14:creationId xmlns:p14="http://schemas.microsoft.com/office/powerpoint/2010/main" val="127815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D50F7D-2739-4AB9-ADE3-EBB38FC44BA3}"/>
              </a:ext>
            </a:extLst>
          </p:cNvPr>
          <p:cNvSpPr>
            <a:spLocks noGrp="1"/>
          </p:cNvSpPr>
          <p:nvPr>
            <p:ph type="sldNum" sz="quarter" idx="10"/>
          </p:nvPr>
        </p:nvSpPr>
        <p:spPr/>
        <p:txBody>
          <a:bodyPr/>
          <a:lstStyle/>
          <a:p>
            <a:fld id="{04849074-197B-4C06-94BC-5FB462CF7647}" type="slidenum">
              <a:rPr lang="en-ZA" smtClean="0"/>
              <a:t>13</a:t>
            </a:fld>
            <a:endParaRPr lang="en-ZA"/>
          </a:p>
        </p:txBody>
      </p:sp>
      <p:sp>
        <p:nvSpPr>
          <p:cNvPr id="5" name="TextBox 4">
            <a:extLst>
              <a:ext uri="{FF2B5EF4-FFF2-40B4-BE49-F238E27FC236}">
                <a16:creationId xmlns:a16="http://schemas.microsoft.com/office/drawing/2014/main" id="{BA337666-23C2-4D21-9736-7CE20FB4350D}"/>
              </a:ext>
            </a:extLst>
          </p:cNvPr>
          <p:cNvSpPr txBox="1"/>
          <p:nvPr/>
        </p:nvSpPr>
        <p:spPr>
          <a:xfrm>
            <a:off x="1522147" y="990685"/>
            <a:ext cx="9147706" cy="338554"/>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TENDER</a:t>
            </a:r>
            <a:r>
              <a:rPr kumimoji="0" lang="en-ZA" sz="1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 </a:t>
            </a:r>
            <a:r>
              <a:rPr kumimoji="0" lang="en-ZA" sz="1600" b="1" i="0" u="none" strike="noStrike" kern="1200" cap="none" spc="0" normalizeH="0" baseline="0" noProof="0" dirty="0">
                <a:ln>
                  <a:noFill/>
                </a:ln>
                <a:solidFill>
                  <a:srgbClr val="E7E6E6"/>
                </a:solidFill>
                <a:effectLst/>
                <a:uLnTx/>
                <a:uFillTx/>
                <a:latin typeface="Calibri" panose="020F0502020204030204"/>
                <a:ea typeface="+mn-ea"/>
                <a:cs typeface="+mn-cs"/>
              </a:rPr>
              <a:t>DATA</a:t>
            </a:r>
          </a:p>
        </p:txBody>
      </p:sp>
      <p:graphicFrame>
        <p:nvGraphicFramePr>
          <p:cNvPr id="8" name="Table 7">
            <a:extLst>
              <a:ext uri="{FF2B5EF4-FFF2-40B4-BE49-F238E27FC236}">
                <a16:creationId xmlns:a16="http://schemas.microsoft.com/office/drawing/2014/main" id="{F7AA9B44-8FCA-4C99-92BC-8687A498A069}"/>
              </a:ext>
            </a:extLst>
          </p:cNvPr>
          <p:cNvGraphicFramePr>
            <a:graphicFrameLocks noGrp="1"/>
          </p:cNvGraphicFramePr>
          <p:nvPr>
            <p:extLst>
              <p:ext uri="{D42A27DB-BD31-4B8C-83A1-F6EECF244321}">
                <p14:modId xmlns:p14="http://schemas.microsoft.com/office/powerpoint/2010/main" val="2800715571"/>
              </p:ext>
            </p:extLst>
          </p:nvPr>
        </p:nvGraphicFramePr>
        <p:xfrm>
          <a:off x="1857756" y="1520395"/>
          <a:ext cx="8476488" cy="1779152"/>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762159">
                <a:tc>
                  <a:txBody>
                    <a:bodyPr/>
                    <a:lstStyle/>
                    <a:p>
                      <a:pPr algn="l"/>
                      <a:r>
                        <a:rPr lang="en-ZA" sz="1800" b="0" i="0" u="none" strike="noStrike" kern="1200" baseline="0" dirty="0">
                          <a:solidFill>
                            <a:schemeClr val="dk1"/>
                          </a:solidFill>
                          <a:latin typeface="+mn-lt"/>
                          <a:ea typeface="+mn-ea"/>
                          <a:cs typeface="+mn-cs"/>
                        </a:rPr>
                        <a:t>C.2.13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Tender offers shall be submitted as an original hard copy on No </a:t>
                      </a:r>
                      <a:r>
                        <a:rPr lang="en-US" sz="1800" b="0" i="0" u="none" strike="noStrike" kern="1200" baseline="0" dirty="0">
                          <a:solidFill>
                            <a:srgbClr val="C00000"/>
                          </a:solidFill>
                          <a:latin typeface="+mn-lt"/>
                          <a:ea typeface="+mn-ea"/>
                          <a:cs typeface="+mn-cs"/>
                        </a:rPr>
                        <a:t>1 Woodlands road, Pietermaritzburg, 3201 </a:t>
                      </a:r>
                      <a:r>
                        <a:rPr lang="en-US" sz="1800" b="0" i="0" u="none" strike="noStrike" kern="1200" baseline="0" dirty="0">
                          <a:solidFill>
                            <a:schemeClr val="tx1"/>
                          </a:solidFill>
                          <a:latin typeface="+mn-lt"/>
                          <a:ea typeface="+mn-ea"/>
                          <a:cs typeface="+mn-cs"/>
                        </a:rPr>
                        <a: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FF0000"/>
                          </a:solidFill>
                          <a:latin typeface="+mn-lt"/>
                          <a:ea typeface="+mn-ea"/>
                          <a:cs typeface="+mn-cs"/>
                        </a:rPr>
                        <a:t>copies of the submitted tender must be emailed to pmbtenders@kzntransport.gov.za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089487"/>
                  </a:ext>
                </a:extLst>
              </a:tr>
              <a:tr h="681872">
                <a:tc>
                  <a:txBody>
                    <a:bodyPr/>
                    <a:lstStyle/>
                    <a:p>
                      <a:pPr algn="l"/>
                      <a:r>
                        <a:rPr lang="en-ZA" sz="1800" b="0" i="0" u="none" strike="noStrike" kern="1200" baseline="0" dirty="0">
                          <a:solidFill>
                            <a:schemeClr val="dk1"/>
                          </a:solidFill>
                          <a:latin typeface="+mn-lt"/>
                          <a:ea typeface="+mn-ea"/>
                          <a:cs typeface="+mn-cs"/>
                        </a:rPr>
                        <a:t>C.2.15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The closing time for submission of Tender Offers is: </a:t>
                      </a:r>
                    </a:p>
                    <a:p>
                      <a:r>
                        <a:rPr lang="en-US" sz="1800" b="1" i="0" u="none" strike="noStrike" kern="1200" baseline="0" dirty="0">
                          <a:solidFill>
                            <a:schemeClr val="dk1"/>
                          </a:solidFill>
                          <a:latin typeface="+mn-lt"/>
                          <a:ea typeface="+mn-ea"/>
                          <a:cs typeface="+mn-cs"/>
                        </a:rPr>
                        <a:t>11:00 on Thursday 16 July 2021 </a:t>
                      </a:r>
                      <a:r>
                        <a:rPr lang="en-US" sz="1800" b="0" i="0" u="none" strike="noStrike" kern="1200" baseline="0" dirty="0">
                          <a:solidFill>
                            <a:schemeClr val="dk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664321"/>
                  </a:ext>
                </a:extLst>
              </a:tr>
            </a:tbl>
          </a:graphicData>
        </a:graphic>
      </p:graphicFrame>
    </p:spTree>
    <p:extLst>
      <p:ext uri="{BB962C8B-B14F-4D97-AF65-F5344CB8AC3E}">
        <p14:creationId xmlns:p14="http://schemas.microsoft.com/office/powerpoint/2010/main" val="2931436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3E01E-5969-4ED5-B2DC-BA2181028086}"/>
              </a:ext>
            </a:extLst>
          </p:cNvPr>
          <p:cNvSpPr>
            <a:spLocks noGrp="1"/>
          </p:cNvSpPr>
          <p:nvPr>
            <p:ph type="sldNum" sz="quarter" idx="10"/>
          </p:nvPr>
        </p:nvSpPr>
        <p:spPr/>
        <p:txBody>
          <a:bodyPr/>
          <a:lstStyle/>
          <a:p>
            <a:fld id="{04849074-197B-4C06-94BC-5FB462CF7647}" type="slidenum">
              <a:rPr lang="en-ZA" smtClean="0"/>
              <a:t>14</a:t>
            </a:fld>
            <a:endParaRPr lang="en-ZA"/>
          </a:p>
        </p:txBody>
      </p:sp>
      <p:sp>
        <p:nvSpPr>
          <p:cNvPr id="9" name="TextBox 8">
            <a:extLst>
              <a:ext uri="{FF2B5EF4-FFF2-40B4-BE49-F238E27FC236}">
                <a16:creationId xmlns:a16="http://schemas.microsoft.com/office/drawing/2014/main" id="{EB43F13B-03DB-46B3-ADA8-866CC9450EB0}"/>
              </a:ext>
            </a:extLst>
          </p:cNvPr>
          <p:cNvSpPr txBox="1"/>
          <p:nvPr/>
        </p:nvSpPr>
        <p:spPr>
          <a:xfrm>
            <a:off x="1522147" y="1020357"/>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TENDER DATA</a:t>
            </a:r>
          </a:p>
        </p:txBody>
      </p:sp>
      <p:graphicFrame>
        <p:nvGraphicFramePr>
          <p:cNvPr id="10" name="Table 9">
            <a:extLst>
              <a:ext uri="{FF2B5EF4-FFF2-40B4-BE49-F238E27FC236}">
                <a16:creationId xmlns:a16="http://schemas.microsoft.com/office/drawing/2014/main" id="{C4759500-6D11-4C25-91AD-4F974D5E97DB}"/>
              </a:ext>
            </a:extLst>
          </p:cNvPr>
          <p:cNvGraphicFramePr>
            <a:graphicFrameLocks noGrp="1"/>
          </p:cNvGraphicFramePr>
          <p:nvPr>
            <p:extLst>
              <p:ext uri="{D42A27DB-BD31-4B8C-83A1-F6EECF244321}">
                <p14:modId xmlns:p14="http://schemas.microsoft.com/office/powerpoint/2010/main" val="4090944858"/>
              </p:ext>
            </p:extLst>
          </p:nvPr>
        </p:nvGraphicFramePr>
        <p:xfrm>
          <a:off x="1857756" y="1600959"/>
          <a:ext cx="8476488" cy="1316632"/>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426896">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472">
                <a:tc>
                  <a:txBody>
                    <a:bodyPr/>
                    <a:lstStyle/>
                    <a:p>
                      <a:r>
                        <a:rPr lang="en-ZA" sz="1800" b="0" i="0" u="none" strike="noStrike" kern="1200" baseline="0" dirty="0">
                          <a:solidFill>
                            <a:schemeClr val="dk1"/>
                          </a:solidFill>
                          <a:latin typeface="+mn-lt"/>
                          <a:ea typeface="+mn-ea"/>
                          <a:cs typeface="+mn-cs"/>
                        </a:rPr>
                        <a:t>C2.16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The tender offer validity period is </a:t>
                      </a:r>
                      <a:r>
                        <a:rPr lang="en-US" sz="1800" b="1" i="0" u="none" strike="noStrike" kern="1200" baseline="0" dirty="0">
                          <a:solidFill>
                            <a:schemeClr val="dk1"/>
                          </a:solidFill>
                          <a:latin typeface="+mn-lt"/>
                          <a:ea typeface="+mn-ea"/>
                          <a:cs typeface="+mn-cs"/>
                        </a:rPr>
                        <a:t>12 weeks </a:t>
                      </a:r>
                      <a:r>
                        <a:rPr lang="en-US" sz="1800" b="0" i="0" u="none" strike="noStrike" kern="1200" baseline="0" dirty="0">
                          <a:solidFill>
                            <a:schemeClr val="dk1"/>
                          </a:solidFill>
                          <a:latin typeface="+mn-lt"/>
                          <a:ea typeface="+mn-ea"/>
                          <a:cs typeface="+mn-cs"/>
                        </a:rPr>
                        <a:t>from the closing date/ time for submission of tenders.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975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86236"/>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TENDER DATA</a:t>
            </a:r>
          </a:p>
        </p:txBody>
      </p:sp>
      <p:graphicFrame>
        <p:nvGraphicFramePr>
          <p:cNvPr id="8" name="Table 7">
            <a:extLst>
              <a:ext uri="{FF2B5EF4-FFF2-40B4-BE49-F238E27FC236}">
                <a16:creationId xmlns:a16="http://schemas.microsoft.com/office/drawing/2014/main" id="{24AD6F4C-D1CC-4649-A186-7A30350FA238}"/>
              </a:ext>
            </a:extLst>
          </p:cNvPr>
          <p:cNvGraphicFramePr>
            <a:graphicFrameLocks noGrp="1"/>
          </p:cNvGraphicFramePr>
          <p:nvPr>
            <p:extLst/>
          </p:nvPr>
        </p:nvGraphicFramePr>
        <p:xfrm>
          <a:off x="1940708" y="1584301"/>
          <a:ext cx="8389402" cy="518160"/>
        </p:xfrm>
        <a:graphic>
          <a:graphicData uri="http://schemas.openxmlformats.org/drawingml/2006/table">
            <a:tbl>
              <a:tblPr firstRow="1" bandRow="1">
                <a:tableStyleId>{5C22544A-7EE6-4342-B048-85BDC9FD1C3A}</a:tableStyleId>
              </a:tblPr>
              <a:tblGrid>
                <a:gridCol w="966810">
                  <a:extLst>
                    <a:ext uri="{9D8B030D-6E8A-4147-A177-3AD203B41FA5}">
                      <a16:colId xmlns:a16="http://schemas.microsoft.com/office/drawing/2014/main" val="20000"/>
                    </a:ext>
                  </a:extLst>
                </a:gridCol>
                <a:gridCol w="7422592">
                  <a:extLst>
                    <a:ext uri="{9D8B030D-6E8A-4147-A177-3AD203B41FA5}">
                      <a16:colId xmlns:a16="http://schemas.microsoft.com/office/drawing/2014/main" val="20001"/>
                    </a:ext>
                  </a:extLst>
                </a:gridCol>
              </a:tblGrid>
              <a:tr h="435277">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9CBCA378-FF79-4EC5-BF33-F7B7C75C64E9}"/>
              </a:ext>
            </a:extLst>
          </p:cNvPr>
          <p:cNvGraphicFramePr>
            <a:graphicFrameLocks noGrp="1"/>
          </p:cNvGraphicFramePr>
          <p:nvPr>
            <p:extLst>
              <p:ext uri="{D42A27DB-BD31-4B8C-83A1-F6EECF244321}">
                <p14:modId xmlns:p14="http://schemas.microsoft.com/office/powerpoint/2010/main" val="4131930624"/>
              </p:ext>
            </p:extLst>
          </p:nvPr>
        </p:nvGraphicFramePr>
        <p:xfrm>
          <a:off x="1940708" y="2102462"/>
          <a:ext cx="8393534" cy="2743200"/>
        </p:xfrm>
        <a:graphic>
          <a:graphicData uri="http://schemas.openxmlformats.org/drawingml/2006/table">
            <a:tbl>
              <a:tblPr firstRow="1" bandRow="1">
                <a:tableStyleId>{5C22544A-7EE6-4342-B048-85BDC9FD1C3A}</a:tableStyleId>
              </a:tblPr>
              <a:tblGrid>
                <a:gridCol w="969965">
                  <a:extLst>
                    <a:ext uri="{9D8B030D-6E8A-4147-A177-3AD203B41FA5}">
                      <a16:colId xmlns:a16="http://schemas.microsoft.com/office/drawing/2014/main" val="20000"/>
                    </a:ext>
                  </a:extLst>
                </a:gridCol>
                <a:gridCol w="7423569">
                  <a:extLst>
                    <a:ext uri="{9D8B030D-6E8A-4147-A177-3AD203B41FA5}">
                      <a16:colId xmlns:a16="http://schemas.microsoft.com/office/drawing/2014/main" val="20001"/>
                    </a:ext>
                  </a:extLst>
                </a:gridCol>
              </a:tblGrid>
              <a:tr h="1712605">
                <a:tc>
                  <a:txBody>
                    <a:bodyPr/>
                    <a:lstStyle/>
                    <a:p>
                      <a:r>
                        <a:rPr lang="en-ZA" sz="1800" b="0" i="0" u="none" strike="noStrike" kern="1200" baseline="0" dirty="0">
                          <a:solidFill>
                            <a:schemeClr val="tx1"/>
                          </a:solidFill>
                          <a:latin typeface="+mn-lt"/>
                          <a:ea typeface="+mn-ea"/>
                          <a:cs typeface="+mn-cs"/>
                        </a:rPr>
                        <a:t>C3.4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600" b="1" kern="1200" dirty="0">
                          <a:solidFill>
                            <a:schemeClr val="tx1"/>
                          </a:solidFill>
                          <a:effectLst/>
                          <a:latin typeface="+mn-lt"/>
                          <a:ea typeface="+mn-ea"/>
                          <a:cs typeface="+mn-cs"/>
                        </a:rPr>
                        <a:t>Tender Opening</a:t>
                      </a:r>
                    </a:p>
                    <a:p>
                      <a:endParaRPr lang="en-US" sz="14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The time and location for opening of the tender submissions are: 	</a:t>
                      </a:r>
                    </a:p>
                    <a:p>
                      <a:r>
                        <a:rPr lang="en-US" sz="1800" b="0" i="0" u="none" strike="noStrike" kern="1200" baseline="0" dirty="0">
                          <a:solidFill>
                            <a:schemeClr val="tx1"/>
                          </a:solidFill>
                          <a:latin typeface="+mn-lt"/>
                          <a:ea typeface="+mn-ea"/>
                          <a:cs typeface="+mn-cs"/>
                        </a:rPr>
                        <a:t> </a:t>
                      </a:r>
                    </a:p>
                    <a:p>
                      <a:r>
                        <a:rPr lang="en-ZA" sz="1800" b="0" i="0" u="none" strike="noStrike" kern="1200" baseline="0" dirty="0">
                          <a:solidFill>
                            <a:schemeClr val="tx1"/>
                          </a:solidFill>
                          <a:latin typeface="+mn-lt"/>
                          <a:ea typeface="+mn-ea"/>
                          <a:cs typeface="+mn-cs"/>
                        </a:rPr>
                        <a:t>Time: </a:t>
                      </a:r>
                      <a:r>
                        <a:rPr lang="en-ZA" sz="1800" b="1" i="0" u="none" strike="noStrike" kern="1200" baseline="0" dirty="0">
                          <a:solidFill>
                            <a:srgbClr val="FF0000"/>
                          </a:solidFill>
                          <a:latin typeface="+mn-lt"/>
                          <a:ea typeface="+mn-ea"/>
                          <a:cs typeface="+mn-cs"/>
                        </a:rPr>
                        <a:t>11H00</a:t>
                      </a:r>
                      <a:endParaRPr lang="en-ZA" sz="1800" b="0" i="0" u="none" strike="noStrike" kern="1200" baseline="0" dirty="0">
                        <a:solidFill>
                          <a:srgbClr val="FF0000"/>
                        </a:solidFill>
                        <a:latin typeface="+mn-lt"/>
                        <a:ea typeface="+mn-ea"/>
                        <a:cs typeface="+mn-cs"/>
                      </a:endParaRPr>
                    </a:p>
                    <a:p>
                      <a:r>
                        <a:rPr lang="en-US" sz="1800" b="0" i="0" u="none" strike="noStrike" kern="1200" baseline="0" dirty="0">
                          <a:solidFill>
                            <a:schemeClr val="tx1"/>
                          </a:solidFill>
                          <a:latin typeface="+mn-lt"/>
                          <a:ea typeface="+mn-ea"/>
                          <a:cs typeface="+mn-cs"/>
                        </a:rPr>
                        <a:t>Date: </a:t>
                      </a:r>
                      <a:r>
                        <a:rPr lang="en-US" sz="1800" b="1" i="0" u="none" strike="noStrike" kern="1200" baseline="0" dirty="0">
                          <a:solidFill>
                            <a:srgbClr val="FF0000"/>
                          </a:solidFill>
                          <a:latin typeface="+mn-lt"/>
                          <a:ea typeface="+mn-ea"/>
                          <a:cs typeface="+mn-cs"/>
                        </a:rPr>
                        <a:t>Thursday, 16 July 2021 </a:t>
                      </a:r>
                    </a:p>
                    <a:p>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Location / Venue: KZN Department of Transport, The Regional Office Foyer, No 1 Woodlands road, Pietermaritzburg.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8575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77530004"/>
              </p:ext>
            </p:extLst>
          </p:nvPr>
        </p:nvGraphicFramePr>
        <p:xfrm>
          <a:off x="1783409" y="1570745"/>
          <a:ext cx="8476488" cy="5300170"/>
        </p:xfrm>
        <a:graphic>
          <a:graphicData uri="http://schemas.openxmlformats.org/drawingml/2006/table">
            <a:tbl>
              <a:tblPr firstRow="1" bandRow="1">
                <a:tableStyleId>{5C22544A-7EE6-4342-B048-85BDC9FD1C3A}</a:tableStyleId>
              </a:tblPr>
              <a:tblGrid>
                <a:gridCol w="1047737">
                  <a:extLst>
                    <a:ext uri="{9D8B030D-6E8A-4147-A177-3AD203B41FA5}">
                      <a16:colId xmlns:a16="http://schemas.microsoft.com/office/drawing/2014/main" val="20000"/>
                    </a:ext>
                  </a:extLst>
                </a:gridCol>
                <a:gridCol w="7428751">
                  <a:extLst>
                    <a:ext uri="{9D8B030D-6E8A-4147-A177-3AD203B41FA5}">
                      <a16:colId xmlns:a16="http://schemas.microsoft.com/office/drawing/2014/main" val="20001"/>
                    </a:ext>
                  </a:extLst>
                </a:gridCol>
              </a:tblGrid>
              <a:tr h="343013">
                <a:tc>
                  <a:txBody>
                    <a:bodyPr/>
                    <a:lstStyle/>
                    <a:p>
                      <a:r>
                        <a:rPr lang="en-ZA" sz="1400" dirty="0">
                          <a:solidFill>
                            <a:schemeClr val="tx1"/>
                          </a:solidFill>
                        </a:rPr>
                        <a:t>CLAUSE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TENDER</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82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C.3.13	</a:t>
                      </a:r>
                    </a:p>
                    <a:p>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(e) The legal requirements for acceptance of the tender offer are: 	</a:t>
                      </a:r>
                    </a:p>
                    <a:p>
                      <a:r>
                        <a:rPr lang="en-US" sz="1800" b="0" i="0" u="none" strike="noStrike" kern="1200" baseline="0" dirty="0">
                          <a:solidFill>
                            <a:schemeClr val="dk1"/>
                          </a:solidFill>
                          <a:latin typeface="+mn-lt"/>
                          <a:ea typeface="+mn-ea"/>
                          <a:cs typeface="+mn-cs"/>
                        </a:rPr>
                        <a:t>	</a:t>
                      </a:r>
                      <a:endParaRPr lang="en-ZA" sz="1800" b="0" i="0" u="none" strike="noStrike" kern="1200" baseline="0" dirty="0">
                        <a:solidFill>
                          <a:schemeClr val="dk1"/>
                        </a:solidFill>
                        <a:latin typeface="+mn-lt"/>
                        <a:ea typeface="+mn-ea"/>
                        <a:cs typeface="+mn-cs"/>
                      </a:endParaRPr>
                    </a:p>
                    <a:p>
                      <a:pPr marL="0" indent="0">
                        <a:buNone/>
                      </a:pPr>
                      <a:r>
                        <a:rPr lang="en-ZA" sz="1800" b="0" i="0" u="none" strike="noStrike" kern="1200" baseline="0" dirty="0">
                          <a:solidFill>
                            <a:schemeClr val="dk1"/>
                          </a:solidFill>
                          <a:latin typeface="+mn-lt"/>
                          <a:ea typeface="+mn-ea"/>
                          <a:cs typeface="+mn-cs"/>
                        </a:rPr>
                        <a:t>(i) T</a:t>
                      </a:r>
                      <a:r>
                        <a:rPr lang="en-US" sz="1800" b="0" i="0" u="none" strike="noStrike" kern="1200" baseline="0" dirty="0">
                          <a:solidFill>
                            <a:schemeClr val="dk1"/>
                          </a:solidFill>
                          <a:latin typeface="+mn-lt"/>
                          <a:ea typeface="+mn-ea"/>
                          <a:cs typeface="+mn-cs"/>
                        </a:rPr>
                        <a:t>he Tenderer or any of its principals is not listed on the register of Tender Defaulters in terms of the Prevention and Combating of Corrupt Activities Act of 2004 as a person prohibited from doing business with the public sector. </a:t>
                      </a:r>
                    </a:p>
                    <a:p>
                      <a:endParaRPr lang="en-ZA"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(ii) the Tenderer has not abused the Employer’s Supply Chain Management System.</a:t>
                      </a:r>
                    </a:p>
                    <a:p>
                      <a:endParaRPr lang="en-ZA"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(iii) The Tenderer has indicated and declared whether a spouse, child or parent of the Tenderer is in the service of the State. </a:t>
                      </a:r>
                    </a:p>
                    <a:p>
                      <a:endParaRPr lang="en-ZA"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(iv) The Employer is satisfied that the Tenderer or any of his principals have not influenced the tender offer and acceptance </a:t>
                      </a:r>
                      <a:endParaRPr lang="en-US" sz="1800" dirty="0">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DFBB8555-BCCE-4487-BDDD-5A29365D0C52}"/>
              </a:ext>
            </a:extLst>
          </p:cNvPr>
          <p:cNvSpPr txBox="1"/>
          <p:nvPr/>
        </p:nvSpPr>
        <p:spPr>
          <a:xfrm>
            <a:off x="1521882" y="11091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TENDER DATA</a:t>
            </a:r>
          </a:p>
        </p:txBody>
      </p:sp>
    </p:spTree>
    <p:extLst>
      <p:ext uri="{BB962C8B-B14F-4D97-AF65-F5344CB8AC3E}">
        <p14:creationId xmlns:p14="http://schemas.microsoft.com/office/powerpoint/2010/main" val="175370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F4F01CE-ABFE-4FBF-B2A9-A2F5642DD740}"/>
              </a:ext>
            </a:extLst>
          </p:cNvPr>
          <p:cNvSpPr txBox="1">
            <a:spLocks noChangeArrowheads="1"/>
          </p:cNvSpPr>
          <p:nvPr/>
        </p:nvSpPr>
        <p:spPr>
          <a:xfrm>
            <a:off x="1614733" y="713335"/>
            <a:ext cx="8962533" cy="1243584"/>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ZA" sz="3600" b="1" dirty="0">
                <a:latin typeface="+mn-lt"/>
              </a:rPr>
              <a:t>PART T2: RETURNABLE DOCUMENTS</a:t>
            </a:r>
            <a:endParaRPr lang="en-GB" sz="3600" b="1" dirty="0">
              <a:latin typeface="+mn-lt"/>
            </a:endParaRPr>
          </a:p>
        </p:txBody>
      </p:sp>
      <p:sp>
        <p:nvSpPr>
          <p:cNvPr id="2" name="Rectangle 1">
            <a:extLst>
              <a:ext uri="{FF2B5EF4-FFF2-40B4-BE49-F238E27FC236}">
                <a16:creationId xmlns:a16="http://schemas.microsoft.com/office/drawing/2014/main" id="{30A8CA93-4C7A-41EE-A7C8-68169A1D9931}"/>
              </a:ext>
            </a:extLst>
          </p:cNvPr>
          <p:cNvSpPr/>
          <p:nvPr/>
        </p:nvSpPr>
        <p:spPr>
          <a:xfrm>
            <a:off x="2103657" y="1956919"/>
            <a:ext cx="7005484" cy="2308324"/>
          </a:xfrm>
          <a:prstGeom prst="rect">
            <a:avLst/>
          </a:prstGeom>
        </p:spPr>
        <p:txBody>
          <a:bodyPr wrap="square">
            <a:spAutoFit/>
          </a:bodyPr>
          <a:lstStyle/>
          <a:p>
            <a:endParaRPr lang="en-ZA" dirty="0">
              <a:solidFill>
                <a:srgbClr val="000000"/>
              </a:solidFill>
            </a:endParaRPr>
          </a:p>
          <a:p>
            <a:r>
              <a:rPr lang="en-US" dirty="0">
                <a:solidFill>
                  <a:srgbClr val="000000"/>
                </a:solidFill>
              </a:rPr>
              <a:t>(a) Returnable Schedules in T2.2. </a:t>
            </a:r>
          </a:p>
          <a:p>
            <a:endParaRPr lang="en-ZA" dirty="0">
              <a:solidFill>
                <a:srgbClr val="000000"/>
              </a:solidFill>
            </a:endParaRPr>
          </a:p>
          <a:p>
            <a:r>
              <a:rPr lang="en-US" dirty="0">
                <a:solidFill>
                  <a:srgbClr val="000000"/>
                </a:solidFill>
              </a:rPr>
              <a:t>(b) C1.1 Form of Offer and Acceptance, C1.1.1: Offer, on page C3. </a:t>
            </a:r>
          </a:p>
          <a:p>
            <a:endParaRPr lang="en-ZA" dirty="0">
              <a:solidFill>
                <a:srgbClr val="000000"/>
              </a:solidFill>
            </a:endParaRPr>
          </a:p>
          <a:p>
            <a:r>
              <a:rPr lang="en-US" dirty="0">
                <a:solidFill>
                  <a:srgbClr val="000000"/>
                </a:solidFill>
              </a:rPr>
              <a:t>(c) Contract Specific Data Provided by the Contractor in C1.2.3. </a:t>
            </a:r>
          </a:p>
          <a:p>
            <a:endParaRPr lang="en-ZA" dirty="0">
              <a:solidFill>
                <a:srgbClr val="000000"/>
              </a:solidFill>
            </a:endParaRPr>
          </a:p>
          <a:p>
            <a:r>
              <a:rPr lang="en-US" dirty="0">
                <a:solidFill>
                  <a:srgbClr val="000000"/>
                </a:solidFill>
              </a:rPr>
              <a:t>(d) Pricing Data in C2.2: Bill of Quantities. </a:t>
            </a:r>
          </a:p>
        </p:txBody>
      </p:sp>
    </p:spTree>
    <p:extLst>
      <p:ext uri="{BB962C8B-B14F-4D97-AF65-F5344CB8AC3E}">
        <p14:creationId xmlns:p14="http://schemas.microsoft.com/office/powerpoint/2010/main" val="427944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1882" y="1059705"/>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T2.2 : RETURNABLE SCHEDULES</a:t>
            </a:r>
          </a:p>
        </p:txBody>
      </p:sp>
      <p:sp>
        <p:nvSpPr>
          <p:cNvPr id="5" name="TextBox 4"/>
          <p:cNvSpPr txBox="1"/>
          <p:nvPr/>
        </p:nvSpPr>
        <p:spPr>
          <a:xfrm>
            <a:off x="1361440" y="1589448"/>
            <a:ext cx="9308147" cy="4832092"/>
          </a:xfrm>
          <a:prstGeom prst="rect">
            <a:avLst/>
          </a:prstGeom>
          <a:noFill/>
        </p:spPr>
        <p:txBody>
          <a:bodyPr wrap="square" rtlCol="0">
            <a:spAutoFit/>
          </a:bodyPr>
          <a:lstStyle/>
          <a:p>
            <a:pPr>
              <a:defRPr/>
            </a:pPr>
            <a:r>
              <a:rPr lang="en-ZA" sz="1600" b="1" dirty="0">
                <a:solidFill>
                  <a:prstClr val="black"/>
                </a:solidFill>
                <a:latin typeface="Calibri" panose="020F0502020204030204"/>
              </a:rPr>
              <a:t>Notes to tenderer:</a:t>
            </a:r>
          </a:p>
          <a:p>
            <a:pPr>
              <a:defRPr/>
            </a:pPr>
            <a:r>
              <a:rPr lang="en-ZA" sz="1200" dirty="0">
                <a:solidFill>
                  <a:prstClr val="black"/>
                </a:solidFill>
                <a:latin typeface="Calibri" panose="020F0502020204030204"/>
              </a:rPr>
              <a:t> </a:t>
            </a:r>
          </a:p>
          <a:p>
            <a:pPr marL="360363" indent="-360363">
              <a:defRPr/>
            </a:pPr>
            <a:r>
              <a:rPr lang="en-US" sz="1400" dirty="0">
                <a:solidFill>
                  <a:prstClr val="black"/>
                </a:solidFill>
              </a:rPr>
              <a:t>1.	</a:t>
            </a:r>
            <a:r>
              <a:rPr lang="en-US" sz="1400" b="1" dirty="0">
                <a:solidFill>
                  <a:srgbClr val="FF0000"/>
                </a:solidFill>
              </a:rPr>
              <a:t>Returnable schedules have been based on the CIDB Standard for Uniformity in Construction Procurement and incorporates National Treasury requirements within them(</a:t>
            </a:r>
            <a:r>
              <a:rPr lang="en-US" sz="1400" b="1">
                <a:solidFill>
                  <a:srgbClr val="FF0000"/>
                </a:solidFill>
              </a:rPr>
              <a:t>SBD Forms)</a:t>
            </a:r>
            <a:r>
              <a:rPr lang="en-US" sz="1400">
                <a:solidFill>
                  <a:prstClr val="black"/>
                </a:solidFill>
              </a:rPr>
              <a:t>.  </a:t>
            </a:r>
            <a:r>
              <a:rPr lang="en-US" sz="1400" dirty="0">
                <a:solidFill>
                  <a:prstClr val="black"/>
                </a:solidFill>
              </a:rPr>
              <a:t>Returnable schedules are separated into the following categories:</a:t>
            </a:r>
          </a:p>
          <a:p>
            <a:pPr marL="817563" lvl="1" indent="-360363">
              <a:defRPr/>
            </a:pPr>
            <a:r>
              <a:rPr lang="en-US" sz="1400" dirty="0">
                <a:solidFill>
                  <a:prstClr val="black"/>
                </a:solidFill>
              </a:rPr>
              <a:t>i)	Forms, certificates and schedules for completion by the tenderer for use in the quantitative and qualitative </a:t>
            </a:r>
            <a:r>
              <a:rPr lang="en-US" sz="1400" b="1" dirty="0">
                <a:solidFill>
                  <a:prstClr val="black"/>
                </a:solidFill>
              </a:rPr>
              <a:t>evaluation of the tender </a:t>
            </a:r>
            <a:r>
              <a:rPr lang="en-US" sz="1400" dirty="0">
                <a:solidFill>
                  <a:srgbClr val="000000"/>
                </a:solidFill>
              </a:rPr>
              <a:t>C1.1 Form of Offer and Acceptance, C1.1.1: Offer, on page C3</a:t>
            </a:r>
            <a:r>
              <a:rPr lang="en-US" sz="1400" dirty="0">
                <a:solidFill>
                  <a:prstClr val="black"/>
                </a:solidFill>
              </a:rPr>
              <a:t>.</a:t>
            </a:r>
          </a:p>
          <a:p>
            <a:pPr marL="857250" lvl="1" indent="-400050">
              <a:buAutoNum type="romanLcParenR" startAt="2"/>
              <a:defRPr/>
            </a:pPr>
            <a:r>
              <a:rPr lang="en-US" sz="1400" dirty="0">
                <a:solidFill>
                  <a:prstClr val="black"/>
                </a:solidFill>
              </a:rPr>
              <a:t>A list of other returnable documents for completion by the tenderer and which will subsequently be </a:t>
            </a:r>
            <a:r>
              <a:rPr lang="en-US" sz="1400" b="1" dirty="0">
                <a:solidFill>
                  <a:prstClr val="black"/>
                </a:solidFill>
              </a:rPr>
              <a:t>incorporated into the contract </a:t>
            </a:r>
          </a:p>
          <a:p>
            <a:pPr marL="360363" indent="-360363">
              <a:defRPr/>
            </a:pPr>
            <a:endParaRPr lang="en-US" sz="1400" dirty="0">
              <a:solidFill>
                <a:prstClr val="black"/>
              </a:solidFill>
            </a:endParaRPr>
          </a:p>
          <a:p>
            <a:pPr marL="360363" indent="-360363">
              <a:defRPr/>
            </a:pPr>
            <a:r>
              <a:rPr lang="en-US" sz="1400" dirty="0">
                <a:solidFill>
                  <a:prstClr val="black"/>
                </a:solidFill>
              </a:rPr>
              <a:t>2.	Failure to fully complete the relevant returnable documents shall render such a tender offer to be </a:t>
            </a:r>
            <a:r>
              <a:rPr lang="en-US" sz="1400" b="1" dirty="0">
                <a:solidFill>
                  <a:srgbClr val="FF0000"/>
                </a:solidFill>
              </a:rPr>
              <a:t>declared non-responsive. </a:t>
            </a:r>
            <a:r>
              <a:rPr lang="en-US" sz="1400" dirty="0">
                <a:solidFill>
                  <a:prstClr val="black"/>
                </a:solidFill>
              </a:rPr>
              <a:t>SBD forms with a water mark not applicable should be ignored</a:t>
            </a:r>
          </a:p>
          <a:p>
            <a:pPr marL="360363" indent="-360363">
              <a:defRPr/>
            </a:pPr>
            <a:endParaRPr lang="en-US" sz="1400" b="1" dirty="0">
              <a:solidFill>
                <a:srgbClr val="FF0000"/>
              </a:solidFill>
            </a:endParaRPr>
          </a:p>
          <a:p>
            <a:pPr marL="360363" indent="-360363">
              <a:defRPr/>
            </a:pPr>
            <a:endParaRPr lang="en-US" sz="1400" dirty="0">
              <a:solidFill>
                <a:prstClr val="black"/>
              </a:solidFill>
            </a:endParaRPr>
          </a:p>
          <a:p>
            <a:pPr marL="360363" indent="-360363">
              <a:defRPr/>
            </a:pPr>
            <a:r>
              <a:rPr lang="en-US" sz="1400" dirty="0">
                <a:solidFill>
                  <a:prstClr val="black"/>
                </a:solidFill>
              </a:rPr>
              <a:t>3.	Tenderers shall note that their signatures appended to each returnable form represents a declaration that they </a:t>
            </a:r>
            <a:r>
              <a:rPr lang="en-US" sz="1400" b="1" dirty="0">
                <a:solidFill>
                  <a:srgbClr val="FF0000"/>
                </a:solidFill>
              </a:rPr>
              <a:t>vouch for the accuracy and correctness of the information provided</a:t>
            </a:r>
            <a:r>
              <a:rPr lang="en-US" sz="1400" dirty="0">
                <a:solidFill>
                  <a:prstClr val="black"/>
                </a:solidFill>
              </a:rPr>
              <a:t>, including the information provided by candidates proposed for the specified key positions.</a:t>
            </a:r>
          </a:p>
          <a:p>
            <a:pPr marL="360363" indent="-360363">
              <a:defRPr/>
            </a:pPr>
            <a:endParaRPr lang="en-US" sz="1400" dirty="0">
              <a:solidFill>
                <a:prstClr val="black"/>
              </a:solidFill>
            </a:endParaRPr>
          </a:p>
          <a:p>
            <a:pPr marL="360363" indent="-360363">
              <a:defRPr/>
            </a:pPr>
            <a:r>
              <a:rPr lang="en-US" sz="1400" dirty="0">
                <a:solidFill>
                  <a:prstClr val="black"/>
                </a:solidFill>
              </a:rPr>
              <a:t>4.	Notwithstanding any check or audit conducted by or on behalf of the Employer, the information provided in the returnable documents is accepted in good faith and as justification for entering into a contract with a tenderer. If subsequently any information is found to be incorrect such discovery shall be taken as wilful misrepresentation by that tenderer to induce the contract.</a:t>
            </a:r>
            <a:endParaRPr lang="en-ZA" sz="1200" dirty="0">
              <a:solidFill>
                <a:prstClr val="black"/>
              </a:solidFill>
              <a:latin typeface="Calibri" panose="020F0502020204030204"/>
            </a:endParaRPr>
          </a:p>
        </p:txBody>
      </p:sp>
    </p:spTree>
    <p:extLst>
      <p:ext uri="{BB962C8B-B14F-4D97-AF65-F5344CB8AC3E}">
        <p14:creationId xmlns:p14="http://schemas.microsoft.com/office/powerpoint/2010/main" val="181828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109" y="2334516"/>
            <a:ext cx="181806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defRPr/>
            </a:pPr>
            <a:r>
              <a:rPr lang="en-ZA" dirty="0">
                <a:solidFill>
                  <a:schemeClr val="bg1"/>
                </a:solidFill>
              </a:rPr>
              <a:t>RETURNABLE SCHEDULES </a:t>
            </a:r>
            <a:endParaRPr lang="en-ZA" b="1" dirty="0">
              <a:solidFill>
                <a:schemeClr val="bg1"/>
              </a:solidFill>
              <a:latin typeface="Calibri" panose="020F0502020204030204"/>
            </a:endParaRPr>
          </a:p>
          <a:p>
            <a:pPr algn="ctr">
              <a:defRPr/>
            </a:pPr>
            <a:endParaRPr lang="en-ZA" b="1" dirty="0">
              <a:solidFill>
                <a:srgbClr val="E7E6E6"/>
              </a:solidFill>
              <a:latin typeface="Calibri" panose="020F0502020204030204"/>
            </a:endParaRPr>
          </a:p>
        </p:txBody>
      </p:sp>
      <p:pic>
        <p:nvPicPr>
          <p:cNvPr id="2" name="Picture 1">
            <a:extLst>
              <a:ext uri="{FF2B5EF4-FFF2-40B4-BE49-F238E27FC236}">
                <a16:creationId xmlns:a16="http://schemas.microsoft.com/office/drawing/2014/main" id="{771C9A31-E059-4A14-A178-BE1D5256CA3D}"/>
              </a:ext>
            </a:extLst>
          </p:cNvPr>
          <p:cNvPicPr>
            <a:picLocks noChangeAspect="1"/>
          </p:cNvPicPr>
          <p:nvPr/>
        </p:nvPicPr>
        <p:blipFill>
          <a:blip r:embed="rId2"/>
          <a:stretch>
            <a:fillRect/>
          </a:stretch>
        </p:blipFill>
        <p:spPr>
          <a:xfrm>
            <a:off x="4070699" y="0"/>
            <a:ext cx="7093829" cy="6857999"/>
          </a:xfrm>
          <a:prstGeom prst="rect">
            <a:avLst/>
          </a:prstGeom>
        </p:spPr>
      </p:pic>
    </p:spTree>
    <p:extLst>
      <p:ext uri="{BB962C8B-B14F-4D97-AF65-F5344CB8AC3E}">
        <p14:creationId xmlns:p14="http://schemas.microsoft.com/office/powerpoint/2010/main" val="356425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2</a:t>
            </a:fld>
            <a:endParaRPr lang="en-ZA"/>
          </a:p>
        </p:txBody>
      </p:sp>
      <p:sp>
        <p:nvSpPr>
          <p:cNvPr id="9" name="TextBox 8">
            <a:extLst>
              <a:ext uri="{FF2B5EF4-FFF2-40B4-BE49-F238E27FC236}">
                <a16:creationId xmlns:a16="http://schemas.microsoft.com/office/drawing/2014/main" id="{56350E24-9325-4258-B423-6D26D6D419CC}"/>
              </a:ext>
            </a:extLst>
          </p:cNvPr>
          <p:cNvSpPr txBox="1"/>
          <p:nvPr/>
        </p:nvSpPr>
        <p:spPr>
          <a:xfrm>
            <a:off x="578964" y="1729002"/>
            <a:ext cx="11106899" cy="584775"/>
          </a:xfrm>
          <a:prstGeom prst="rect">
            <a:avLst/>
          </a:prstGeom>
          <a:noFill/>
        </p:spPr>
        <p:txBody>
          <a:bodyPr wrap="square" rtlCol="0">
            <a:spAutoFit/>
          </a:bodyPr>
          <a:lstStyle/>
          <a:p>
            <a:pPr lvl="0" algn="ctr"/>
            <a:r>
              <a:rPr lang="de-DE" sz="1600" b="1" dirty="0">
                <a:solidFill>
                  <a:srgbClr val="000000"/>
                </a:solidFill>
              </a:rPr>
              <a:t>TENDER NUMBER: </a:t>
            </a:r>
            <a:r>
              <a:rPr lang="en-US" sz="1600" b="1" dirty="0">
                <a:solidFill>
                  <a:srgbClr val="000000"/>
                </a:solidFill>
              </a:rPr>
              <a:t>CONTRACT NO. </a:t>
            </a:r>
            <a:r>
              <a:rPr lang="en-US" sz="1600" b="1" dirty="0">
                <a:solidFill>
                  <a:srgbClr val="000000"/>
                </a:solidFill>
                <a:latin typeface="Arial" panose="020B0604020202020204" pitchFamily="34" charset="0"/>
              </a:rPr>
              <a:t>ZNB00585/00000/00/PMC/INF/21T: </a:t>
            </a:r>
            <a:r>
              <a:rPr lang="en-ZA" sz="1600" b="1" dirty="0">
                <a:solidFill>
                  <a:srgbClr val="000000"/>
                </a:solidFill>
                <a:latin typeface="Arial" panose="020B0604020202020204" pitchFamily="34" charset="0"/>
              </a:rPr>
              <a:t>Regravelling of (P145 (km 0.00 to km 5.380), L 805 (km 0.00 to km 2.020) </a:t>
            </a:r>
            <a:r>
              <a:rPr lang="en-US" sz="1600" b="1" dirty="0">
                <a:solidFill>
                  <a:srgbClr val="000000"/>
                </a:solidFill>
                <a:latin typeface="Arial" panose="020B0604020202020204" pitchFamily="34" charset="0"/>
              </a:rPr>
              <a:t>In </a:t>
            </a:r>
            <a:r>
              <a:rPr lang="en-US" sz="1600" b="1" dirty="0" err="1">
                <a:solidFill>
                  <a:srgbClr val="000000"/>
                </a:solidFill>
                <a:latin typeface="Arial" panose="020B0604020202020204" pitchFamily="34" charset="0"/>
              </a:rPr>
              <a:t>uMngeni</a:t>
            </a:r>
            <a:r>
              <a:rPr lang="en-US" sz="1600" b="1" dirty="0">
                <a:solidFill>
                  <a:srgbClr val="000000"/>
                </a:solidFill>
                <a:latin typeface="Arial" panose="020B0604020202020204" pitchFamily="34" charset="0"/>
              </a:rPr>
              <a:t> Under Vulindlela Area Office</a:t>
            </a:r>
            <a:endParaRPr lang="en-ZA" sz="1600" dirty="0">
              <a:solidFill>
                <a:srgbClr val="FF0000"/>
              </a:solidFill>
            </a:endParaRPr>
          </a:p>
        </p:txBody>
      </p:sp>
      <p:sp>
        <p:nvSpPr>
          <p:cNvPr id="10" name="Rectangle 9">
            <a:extLst>
              <a:ext uri="{FF2B5EF4-FFF2-40B4-BE49-F238E27FC236}">
                <a16:creationId xmlns:a16="http://schemas.microsoft.com/office/drawing/2014/main" id="{178F5733-6CAA-439C-9981-3F249771B725}"/>
              </a:ext>
            </a:extLst>
          </p:cNvPr>
          <p:cNvSpPr/>
          <p:nvPr/>
        </p:nvSpPr>
        <p:spPr>
          <a:xfrm>
            <a:off x="674255" y="2782669"/>
            <a:ext cx="10012219" cy="646331"/>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Tender documents are available at no cost in electronic format downloadable from KZN Department of Transport website </a:t>
            </a:r>
            <a:r>
              <a:rPr lang="en-ZA" dirty="0"/>
              <a:t> </a:t>
            </a:r>
            <a:r>
              <a:rPr lang="en-ZA" dirty="0">
                <a:solidFill>
                  <a:srgbClr val="FF0000"/>
                </a:solidFill>
              </a:rPr>
              <a:t>http://www.kzntransport.gov.za/tenders_bids/index.htm</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483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2644850" y="3162463"/>
            <a:ext cx="6902300"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ZA" sz="3600" b="1" dirty="0">
                <a:solidFill>
                  <a:srgbClr val="44546A">
                    <a:lumMod val="50000"/>
                  </a:srgbClr>
                </a:solidFill>
              </a:rPr>
              <a:t>PART C1: AGREEMENTS AND </a:t>
            </a:r>
          </a:p>
          <a:p>
            <a:pPr algn="ctr">
              <a:lnSpc>
                <a:spcPct val="100000"/>
              </a:lnSpc>
              <a:spcBef>
                <a:spcPts val="0"/>
              </a:spcBef>
              <a:defRPr/>
            </a:pPr>
            <a:r>
              <a:rPr lang="en-ZA" sz="3600" b="1" dirty="0">
                <a:solidFill>
                  <a:srgbClr val="44546A">
                    <a:lumMod val="50000"/>
                  </a:srgbClr>
                </a:solidFill>
              </a:rPr>
              <a:t>CONTRACT DATA</a:t>
            </a:r>
          </a:p>
          <a:p>
            <a:pPr algn="ctr">
              <a:lnSpc>
                <a:spcPct val="100000"/>
              </a:lnSpc>
              <a:defRPr/>
            </a:pPr>
            <a:endParaRPr lang="en-US" sz="3600" b="1" dirty="0">
              <a:solidFill>
                <a:prstClr val="black"/>
              </a:solidFill>
              <a:latin typeface="Calibri" panose="020F0502020204030204"/>
            </a:endParaRPr>
          </a:p>
        </p:txBody>
      </p:sp>
    </p:spTree>
    <p:extLst>
      <p:ext uri="{BB962C8B-B14F-4D97-AF65-F5344CB8AC3E}">
        <p14:creationId xmlns:p14="http://schemas.microsoft.com/office/powerpoint/2010/main" val="2015305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2158" y="1296966"/>
            <a:ext cx="8342303" cy="1862048"/>
          </a:xfrm>
          <a:prstGeom prst="rect">
            <a:avLst/>
          </a:prstGeom>
          <a:noFill/>
        </p:spPr>
        <p:txBody>
          <a:bodyPr wrap="square" rtlCol="0">
            <a:spAutoFit/>
          </a:bodyPr>
          <a:lstStyle/>
          <a:p>
            <a:pPr marL="58738" fontAlgn="base">
              <a:spcAft>
                <a:spcPts val="600"/>
              </a:spcAft>
              <a:buClr>
                <a:srgbClr val="000000"/>
              </a:buClr>
              <a:defRPr/>
            </a:pPr>
            <a:r>
              <a:rPr lang="en-US" sz="1400" b="1" dirty="0"/>
              <a:t>C1.1.1 Form of Offer</a:t>
            </a:r>
          </a:p>
          <a:p>
            <a:pPr marL="58738" fontAlgn="base">
              <a:spcAft>
                <a:spcPts val="600"/>
              </a:spcAft>
              <a:buClr>
                <a:srgbClr val="000000"/>
              </a:buClr>
              <a:defRPr/>
            </a:pPr>
            <a:endParaRPr lang="en-US" sz="1600" b="1" dirty="0">
              <a:solidFill>
                <a:srgbClr val="000000">
                  <a:lumMod val="75000"/>
                  <a:lumOff val="25000"/>
                </a:srgbClr>
              </a:solidFill>
              <a:latin typeface="Arial" charset="0"/>
            </a:endParaRPr>
          </a:p>
          <a:p>
            <a:pPr marL="432000" lvl="1" indent="-360000" fontAlgn="base">
              <a:spcAft>
                <a:spcPts val="600"/>
              </a:spcAft>
              <a:buClr>
                <a:srgbClr val="000000"/>
              </a:buClr>
              <a:buFont typeface="Arial" panose="020B0604020202020204" pitchFamily="34" charset="0"/>
              <a:buChar char="•"/>
              <a:tabLst>
                <a:tab pos="3943350" algn="r"/>
              </a:tabLst>
              <a:defRPr/>
            </a:pPr>
            <a:r>
              <a:rPr lang="en-US" sz="1400" dirty="0">
                <a:latin typeface="Arial" charset="0"/>
              </a:rPr>
              <a:t>Ensure that </a:t>
            </a:r>
            <a:r>
              <a:rPr lang="en-US" sz="1400" b="1" dirty="0">
                <a:solidFill>
                  <a:srgbClr val="FF0000"/>
                </a:solidFill>
                <a:latin typeface="Arial" charset="0"/>
              </a:rPr>
              <a:t>amount in words </a:t>
            </a:r>
            <a:r>
              <a:rPr lang="en-US" sz="1400" dirty="0">
                <a:latin typeface="Arial" charset="0"/>
              </a:rPr>
              <a:t>corresponds with </a:t>
            </a:r>
            <a:r>
              <a:rPr lang="en-US" sz="1400" b="1" dirty="0">
                <a:solidFill>
                  <a:srgbClr val="FF0000"/>
                </a:solidFill>
                <a:latin typeface="Arial" charset="0"/>
              </a:rPr>
              <a:t>amount in figures </a:t>
            </a:r>
            <a:r>
              <a:rPr lang="en-US" sz="1400" dirty="0">
                <a:latin typeface="Arial" charset="0"/>
              </a:rPr>
              <a:t>on the Pricing Schedule</a:t>
            </a:r>
          </a:p>
          <a:p>
            <a:pPr marL="432000" lvl="1" indent="-360000" fontAlgn="base">
              <a:spcAft>
                <a:spcPts val="600"/>
              </a:spcAft>
              <a:buClr>
                <a:srgbClr val="000000"/>
              </a:buClr>
              <a:buFont typeface="Arial" panose="020B0604020202020204" pitchFamily="34" charset="0"/>
              <a:buChar char="•"/>
              <a:tabLst>
                <a:tab pos="4937125" algn="r"/>
              </a:tabLst>
              <a:defRPr/>
            </a:pPr>
            <a:r>
              <a:rPr lang="en-US" sz="1400" dirty="0">
                <a:latin typeface="Arial" charset="0"/>
              </a:rPr>
              <a:t>Ensure that Form of Offer is signed by </a:t>
            </a:r>
            <a:r>
              <a:rPr lang="en-US" sz="1400" b="1" dirty="0">
                <a:solidFill>
                  <a:srgbClr val="FF0000"/>
                </a:solidFill>
                <a:latin typeface="Arial" charset="0"/>
              </a:rPr>
              <a:t>authorised person </a:t>
            </a:r>
            <a:r>
              <a:rPr lang="en-US" sz="1400" dirty="0">
                <a:latin typeface="Arial" charset="0"/>
              </a:rPr>
              <a:t>and</a:t>
            </a:r>
            <a:r>
              <a:rPr lang="en-US" sz="1400" dirty="0">
                <a:solidFill>
                  <a:srgbClr val="000000">
                    <a:lumMod val="75000"/>
                    <a:lumOff val="25000"/>
                  </a:srgbClr>
                </a:solidFill>
                <a:latin typeface="Arial" charset="0"/>
              </a:rPr>
              <a:t> </a:t>
            </a:r>
            <a:r>
              <a:rPr lang="en-US" sz="1400" b="1" dirty="0">
                <a:solidFill>
                  <a:srgbClr val="FF0000"/>
                </a:solidFill>
                <a:latin typeface="Arial" charset="0"/>
              </a:rPr>
              <a:t>one witness</a:t>
            </a:r>
            <a:r>
              <a:rPr lang="en-US" sz="1400" dirty="0">
                <a:solidFill>
                  <a:srgbClr val="000000">
                    <a:lumMod val="75000"/>
                    <a:lumOff val="25000"/>
                  </a:srgbClr>
                </a:solidFill>
                <a:latin typeface="Arial" charset="0"/>
              </a:rPr>
              <a:t>.</a:t>
            </a:r>
          </a:p>
          <a:p>
            <a:pPr marL="72000" lvl="1" fontAlgn="base">
              <a:spcAft>
                <a:spcPts val="600"/>
              </a:spcAft>
              <a:buClr>
                <a:srgbClr val="000000"/>
              </a:buClr>
              <a:tabLst>
                <a:tab pos="4937125" algn="r"/>
              </a:tabLst>
              <a:defRPr/>
            </a:pPr>
            <a:endParaRPr lang="en-US" sz="1600" dirty="0">
              <a:solidFill>
                <a:srgbClr val="000000">
                  <a:lumMod val="75000"/>
                  <a:lumOff val="25000"/>
                </a:srgbClr>
              </a:solidFill>
              <a:latin typeface="Arial" charset="0"/>
            </a:endParaRPr>
          </a:p>
          <a:p>
            <a:pPr marL="58738" fontAlgn="base">
              <a:spcAft>
                <a:spcPts val="600"/>
              </a:spcAft>
              <a:buClr>
                <a:srgbClr val="000000"/>
              </a:buClr>
              <a:defRPr/>
            </a:pPr>
            <a:endParaRPr lang="en-ZA" sz="1600" kern="0" dirty="0">
              <a:solidFill>
                <a:srgbClr val="000000"/>
              </a:solidFill>
              <a:latin typeface="Arial" charset="0"/>
            </a:endParaRPr>
          </a:p>
        </p:txBody>
      </p:sp>
      <p:sp>
        <p:nvSpPr>
          <p:cNvPr id="5" name="TextBox 4">
            <a:extLst>
              <a:ext uri="{FF2B5EF4-FFF2-40B4-BE49-F238E27FC236}">
                <a16:creationId xmlns:a16="http://schemas.microsoft.com/office/drawing/2014/main" id="{288B78CA-A417-456C-BAD3-3EF076D9BDF9}"/>
              </a:ext>
            </a:extLst>
          </p:cNvPr>
          <p:cNvSpPr txBox="1"/>
          <p:nvPr/>
        </p:nvSpPr>
        <p:spPr>
          <a:xfrm>
            <a:off x="1489457" y="927634"/>
            <a:ext cx="9147706" cy="369332"/>
          </a:xfrm>
          <a:prstGeom prst="rect">
            <a:avLst/>
          </a:prstGeom>
          <a:solidFill>
            <a:schemeClr val="bg2">
              <a:lumMod val="65000"/>
            </a:schemeClr>
          </a:solidFill>
        </p:spPr>
        <p:txBody>
          <a:bodyPr wrap="square" rtlCol="0">
            <a:spAutoFit/>
          </a:bodyPr>
          <a:lstStyle/>
          <a:p>
            <a:pPr algn="ctr" fontAlgn="base">
              <a:spcBef>
                <a:spcPct val="0"/>
              </a:spcBef>
              <a:spcAft>
                <a:spcPct val="0"/>
              </a:spcAft>
              <a:defRPr/>
            </a:pPr>
            <a:r>
              <a:rPr lang="af-ZA" b="1" dirty="0">
                <a:solidFill>
                  <a:srgbClr val="FFFFFF"/>
                </a:solidFill>
              </a:rPr>
              <a:t>PART C1: AGREEMENTS &amp; CONTRACT DATA</a:t>
            </a:r>
            <a:endParaRPr lang="en-ZA" b="1" dirty="0">
              <a:solidFill>
                <a:srgbClr val="FFFFFF"/>
              </a:solidFill>
            </a:endParaRPr>
          </a:p>
        </p:txBody>
      </p:sp>
      <p:sp>
        <p:nvSpPr>
          <p:cNvPr id="4" name="Rectangle 3">
            <a:extLst>
              <a:ext uri="{FF2B5EF4-FFF2-40B4-BE49-F238E27FC236}">
                <a16:creationId xmlns:a16="http://schemas.microsoft.com/office/drawing/2014/main" id="{92F89B3F-E3CA-41A4-9383-BBFC46E94299}"/>
              </a:ext>
            </a:extLst>
          </p:cNvPr>
          <p:cNvSpPr/>
          <p:nvPr/>
        </p:nvSpPr>
        <p:spPr>
          <a:xfrm>
            <a:off x="1892158" y="3151320"/>
            <a:ext cx="7554286" cy="1400383"/>
          </a:xfrm>
          <a:prstGeom prst="rect">
            <a:avLst/>
          </a:prstGeom>
        </p:spPr>
        <p:txBody>
          <a:bodyPr wrap="square">
            <a:spAutoFit/>
          </a:bodyPr>
          <a:lstStyle/>
          <a:p>
            <a:pPr marL="72000" lvl="1" fontAlgn="base">
              <a:spcAft>
                <a:spcPts val="600"/>
              </a:spcAft>
              <a:buClr>
                <a:srgbClr val="000000"/>
              </a:buClr>
              <a:tabLst>
                <a:tab pos="4937125" algn="r"/>
              </a:tabLst>
              <a:defRPr/>
            </a:pPr>
            <a:r>
              <a:rPr lang="en-US" sz="1400" b="1" dirty="0">
                <a:latin typeface="Arial" charset="0"/>
              </a:rPr>
              <a:t>C1.1.2 Form of Acceptance</a:t>
            </a:r>
          </a:p>
          <a:p>
            <a:pPr marL="72000" lvl="1" fontAlgn="base">
              <a:spcAft>
                <a:spcPts val="600"/>
              </a:spcAft>
              <a:buClr>
                <a:srgbClr val="000000"/>
              </a:buClr>
              <a:tabLst>
                <a:tab pos="4937125" algn="r"/>
              </a:tabLst>
              <a:defRPr/>
            </a:pPr>
            <a:endParaRPr lang="en-US" sz="1400" dirty="0">
              <a:latin typeface="Arial" charset="0"/>
            </a:endParaRPr>
          </a:p>
          <a:p>
            <a:pPr marL="432000" lvl="1" indent="-360000" fontAlgn="base">
              <a:spcAft>
                <a:spcPts val="600"/>
              </a:spcAft>
              <a:buClr>
                <a:srgbClr val="000000"/>
              </a:buClr>
              <a:buFont typeface="Arial" panose="020B0604020202020204" pitchFamily="34" charset="0"/>
              <a:buChar char="•"/>
              <a:tabLst>
                <a:tab pos="4937125" algn="r"/>
              </a:tabLst>
              <a:defRPr/>
            </a:pPr>
            <a:r>
              <a:rPr lang="en-US" sz="1400" dirty="0">
                <a:latin typeface="Arial" charset="0"/>
              </a:rPr>
              <a:t>Ensure that Form of Acceptance is signed by </a:t>
            </a:r>
            <a:r>
              <a:rPr lang="en-US" sz="1400" b="1" dirty="0" err="1">
                <a:solidFill>
                  <a:srgbClr val="FF0000"/>
                </a:solidFill>
                <a:latin typeface="Arial" charset="0"/>
              </a:rPr>
              <a:t>authorised</a:t>
            </a:r>
            <a:r>
              <a:rPr lang="en-US" sz="1400" b="1" dirty="0">
                <a:solidFill>
                  <a:srgbClr val="FF0000"/>
                </a:solidFill>
                <a:latin typeface="Arial" charset="0"/>
              </a:rPr>
              <a:t> person </a:t>
            </a:r>
            <a:r>
              <a:rPr lang="en-US" sz="1400" dirty="0">
                <a:latin typeface="Arial" charset="0"/>
              </a:rPr>
              <a:t>and</a:t>
            </a:r>
            <a:r>
              <a:rPr lang="en-US" sz="1400" dirty="0">
                <a:solidFill>
                  <a:srgbClr val="000000">
                    <a:lumMod val="75000"/>
                    <a:lumOff val="25000"/>
                  </a:srgbClr>
                </a:solidFill>
                <a:latin typeface="Arial" charset="0"/>
              </a:rPr>
              <a:t> </a:t>
            </a:r>
            <a:r>
              <a:rPr lang="en-US" sz="1400" b="1" dirty="0">
                <a:solidFill>
                  <a:srgbClr val="FF0000"/>
                </a:solidFill>
                <a:latin typeface="Arial" charset="0"/>
              </a:rPr>
              <a:t>one witness</a:t>
            </a:r>
            <a:r>
              <a:rPr lang="en-US" sz="1400" dirty="0">
                <a:solidFill>
                  <a:srgbClr val="000000">
                    <a:lumMod val="75000"/>
                    <a:lumOff val="25000"/>
                  </a:srgbClr>
                </a:solidFill>
                <a:latin typeface="Arial" charset="0"/>
              </a:rPr>
              <a:t>.</a:t>
            </a:r>
          </a:p>
          <a:p>
            <a:pPr marL="432000" lvl="1" indent="-360000" fontAlgn="base">
              <a:spcAft>
                <a:spcPts val="600"/>
              </a:spcAft>
              <a:buClr>
                <a:srgbClr val="000000"/>
              </a:buClr>
              <a:buFont typeface="Arial" panose="020B0604020202020204" pitchFamily="34" charset="0"/>
              <a:buChar char="•"/>
              <a:tabLst>
                <a:tab pos="4937125" algn="r"/>
              </a:tabLst>
              <a:defRPr/>
            </a:pPr>
            <a:r>
              <a:rPr lang="en-US" sz="1400" dirty="0">
                <a:latin typeface="Arial" charset="0"/>
              </a:rPr>
              <a:t>Ensure that Schedules of Deviations is fully completed, signed by </a:t>
            </a:r>
            <a:r>
              <a:rPr lang="en-US" sz="1400" b="1" dirty="0" err="1">
                <a:solidFill>
                  <a:srgbClr val="FF0000"/>
                </a:solidFill>
                <a:latin typeface="Arial" charset="0"/>
              </a:rPr>
              <a:t>authorised</a:t>
            </a:r>
            <a:r>
              <a:rPr lang="en-US" sz="1400" b="1" dirty="0">
                <a:solidFill>
                  <a:srgbClr val="FF0000"/>
                </a:solidFill>
                <a:latin typeface="Arial" charset="0"/>
              </a:rPr>
              <a:t> person </a:t>
            </a:r>
            <a:r>
              <a:rPr lang="en-US" sz="1400" dirty="0">
                <a:latin typeface="Arial" charset="0"/>
              </a:rPr>
              <a:t>and</a:t>
            </a:r>
            <a:r>
              <a:rPr lang="en-US" sz="1400" dirty="0">
                <a:solidFill>
                  <a:srgbClr val="000000">
                    <a:lumMod val="75000"/>
                    <a:lumOff val="25000"/>
                  </a:srgbClr>
                </a:solidFill>
                <a:latin typeface="Arial" charset="0"/>
              </a:rPr>
              <a:t> </a:t>
            </a:r>
            <a:r>
              <a:rPr lang="en-US" sz="1400" b="1" dirty="0">
                <a:solidFill>
                  <a:srgbClr val="FF0000"/>
                </a:solidFill>
                <a:latin typeface="Arial" charset="0"/>
              </a:rPr>
              <a:t>one witness</a:t>
            </a:r>
            <a:endParaRPr lang="en-US" sz="1400" dirty="0">
              <a:solidFill>
                <a:srgbClr val="000000">
                  <a:lumMod val="75000"/>
                  <a:lumOff val="25000"/>
                </a:srgbClr>
              </a:solidFill>
              <a:latin typeface="Arial" charset="0"/>
            </a:endParaRPr>
          </a:p>
        </p:txBody>
      </p:sp>
      <p:sp>
        <p:nvSpPr>
          <p:cNvPr id="7" name="TextBox 6">
            <a:extLst>
              <a:ext uri="{FF2B5EF4-FFF2-40B4-BE49-F238E27FC236}">
                <a16:creationId xmlns:a16="http://schemas.microsoft.com/office/drawing/2014/main" id="{CA9F8FF7-BFF7-4840-91F8-8A853EB02949}"/>
              </a:ext>
            </a:extLst>
          </p:cNvPr>
          <p:cNvSpPr txBox="1"/>
          <p:nvPr/>
        </p:nvSpPr>
        <p:spPr>
          <a:xfrm>
            <a:off x="0" y="2504989"/>
            <a:ext cx="169080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defRPr/>
            </a:pPr>
            <a:r>
              <a:rPr lang="af-ZA" b="1" dirty="0">
                <a:solidFill>
                  <a:srgbClr val="FFFFFF"/>
                </a:solidFill>
              </a:rPr>
              <a:t>Refer to pg. C3 – C6</a:t>
            </a:r>
            <a:endParaRPr lang="en-ZA" b="1" dirty="0">
              <a:solidFill>
                <a:srgbClr val="FFFFFF"/>
              </a:solidFill>
            </a:endParaRPr>
          </a:p>
        </p:txBody>
      </p:sp>
    </p:spTree>
    <p:extLst>
      <p:ext uri="{BB962C8B-B14F-4D97-AF65-F5344CB8AC3E}">
        <p14:creationId xmlns:p14="http://schemas.microsoft.com/office/powerpoint/2010/main" val="227527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94861" y="2674508"/>
            <a:ext cx="8342303" cy="661720"/>
          </a:xfrm>
          <a:prstGeom prst="rect">
            <a:avLst/>
          </a:prstGeom>
          <a:noFill/>
        </p:spPr>
        <p:txBody>
          <a:bodyPr wrap="square" rtlCol="0">
            <a:spAutoFit/>
          </a:bodyPr>
          <a:lstStyle/>
          <a:p>
            <a:pPr marL="72000" lvl="1" fontAlgn="base">
              <a:spcAft>
                <a:spcPts val="600"/>
              </a:spcAft>
              <a:buClr>
                <a:srgbClr val="000000"/>
              </a:buClr>
              <a:tabLst>
                <a:tab pos="4937125" algn="r"/>
              </a:tabLst>
              <a:defRPr/>
            </a:pPr>
            <a:endParaRPr lang="en-US" sz="1600" dirty="0">
              <a:solidFill>
                <a:srgbClr val="000000">
                  <a:lumMod val="75000"/>
                  <a:lumOff val="25000"/>
                </a:srgbClr>
              </a:solidFill>
              <a:latin typeface="Arial" charset="0"/>
            </a:endParaRPr>
          </a:p>
          <a:p>
            <a:pPr marL="58738" fontAlgn="base">
              <a:spcAft>
                <a:spcPts val="600"/>
              </a:spcAft>
              <a:buClr>
                <a:srgbClr val="000000"/>
              </a:buClr>
              <a:defRPr/>
            </a:pPr>
            <a:endParaRPr lang="en-ZA" sz="1600" kern="0" dirty="0">
              <a:solidFill>
                <a:srgbClr val="000000"/>
              </a:solidFill>
              <a:latin typeface="Arial" charset="0"/>
            </a:endParaRPr>
          </a:p>
        </p:txBody>
      </p:sp>
      <p:sp>
        <p:nvSpPr>
          <p:cNvPr id="5" name="TextBox 4">
            <a:extLst>
              <a:ext uri="{FF2B5EF4-FFF2-40B4-BE49-F238E27FC236}">
                <a16:creationId xmlns:a16="http://schemas.microsoft.com/office/drawing/2014/main" id="{288B78CA-A417-456C-BAD3-3EF076D9BDF9}"/>
              </a:ext>
            </a:extLst>
          </p:cNvPr>
          <p:cNvSpPr txBox="1"/>
          <p:nvPr/>
        </p:nvSpPr>
        <p:spPr>
          <a:xfrm>
            <a:off x="1489457" y="927634"/>
            <a:ext cx="9147706" cy="369332"/>
          </a:xfrm>
          <a:prstGeom prst="rect">
            <a:avLst/>
          </a:prstGeom>
          <a:solidFill>
            <a:schemeClr val="bg2">
              <a:lumMod val="65000"/>
            </a:schemeClr>
          </a:solidFill>
        </p:spPr>
        <p:txBody>
          <a:bodyPr wrap="square" rtlCol="0">
            <a:spAutoFit/>
          </a:bodyPr>
          <a:lstStyle/>
          <a:p>
            <a:pPr algn="ctr" fontAlgn="base">
              <a:spcBef>
                <a:spcPct val="0"/>
              </a:spcBef>
              <a:spcAft>
                <a:spcPct val="0"/>
              </a:spcAft>
              <a:defRPr/>
            </a:pPr>
            <a:r>
              <a:rPr lang="af-ZA" b="1" dirty="0">
                <a:solidFill>
                  <a:srgbClr val="FFFFFF"/>
                </a:solidFill>
                <a:latin typeface="Arial" charset="0"/>
              </a:rPr>
              <a:t>C.</a:t>
            </a:r>
            <a:r>
              <a:rPr lang="af-ZA" b="1" dirty="0">
                <a:solidFill>
                  <a:srgbClr val="FFFFFF"/>
                </a:solidFill>
              </a:rPr>
              <a:t>1.3.1 CONTRACT DATA: INFORMATION PROVIDED BY THE EMPLOYER</a:t>
            </a:r>
            <a:endParaRPr lang="en-ZA" b="1" dirty="0">
              <a:solidFill>
                <a:srgbClr val="FFFFFF"/>
              </a:solidFill>
            </a:endParaRPr>
          </a:p>
        </p:txBody>
      </p:sp>
      <p:graphicFrame>
        <p:nvGraphicFramePr>
          <p:cNvPr id="4" name="Table 3">
            <a:extLst>
              <a:ext uri="{FF2B5EF4-FFF2-40B4-BE49-F238E27FC236}">
                <a16:creationId xmlns:a16="http://schemas.microsoft.com/office/drawing/2014/main" id="{C056A450-6C0D-4167-B4FE-AEE2542C3C31}"/>
              </a:ext>
            </a:extLst>
          </p:cNvPr>
          <p:cNvGraphicFramePr>
            <a:graphicFrameLocks noGrp="1"/>
          </p:cNvGraphicFramePr>
          <p:nvPr>
            <p:extLst>
              <p:ext uri="{D42A27DB-BD31-4B8C-83A1-F6EECF244321}">
                <p14:modId xmlns:p14="http://schemas.microsoft.com/office/powerpoint/2010/main" val="2755642268"/>
              </p:ext>
            </p:extLst>
          </p:nvPr>
        </p:nvGraphicFramePr>
        <p:xfrm>
          <a:off x="1331065" y="1418625"/>
          <a:ext cx="9306098" cy="5439376"/>
        </p:xfrm>
        <a:graphic>
          <a:graphicData uri="http://schemas.openxmlformats.org/drawingml/2006/table">
            <a:tbl>
              <a:tblPr firstRow="1" bandRow="1">
                <a:tableStyleId>{5C22544A-7EE6-4342-B048-85BDC9FD1C3A}</a:tableStyleId>
              </a:tblPr>
              <a:tblGrid>
                <a:gridCol w="1327355">
                  <a:extLst>
                    <a:ext uri="{9D8B030D-6E8A-4147-A177-3AD203B41FA5}">
                      <a16:colId xmlns:a16="http://schemas.microsoft.com/office/drawing/2014/main" val="20000"/>
                    </a:ext>
                  </a:extLst>
                </a:gridCol>
                <a:gridCol w="3703864">
                  <a:extLst>
                    <a:ext uri="{9D8B030D-6E8A-4147-A177-3AD203B41FA5}">
                      <a16:colId xmlns:a16="http://schemas.microsoft.com/office/drawing/2014/main" val="20001"/>
                    </a:ext>
                  </a:extLst>
                </a:gridCol>
                <a:gridCol w="4274879">
                  <a:extLst>
                    <a:ext uri="{9D8B030D-6E8A-4147-A177-3AD203B41FA5}">
                      <a16:colId xmlns:a16="http://schemas.microsoft.com/office/drawing/2014/main" val="3454072446"/>
                    </a:ext>
                  </a:extLst>
                </a:gridCol>
              </a:tblGrid>
              <a:tr h="336557">
                <a:tc>
                  <a:txBody>
                    <a:bodyPr/>
                    <a:lstStyle/>
                    <a:p>
                      <a:r>
                        <a:rPr lang="en-ZA" sz="1400" dirty="0">
                          <a:solidFill>
                            <a:schemeClr val="tx1"/>
                          </a:solidFill>
                        </a:rPr>
                        <a:t>Clause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Contract</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02819">
                <a:tc>
                  <a:txBody>
                    <a:bodyPr/>
                    <a:lstStyle/>
                    <a:p>
                      <a:r>
                        <a:rPr lang="en-ZA" sz="1400" kern="1200" dirty="0">
                          <a:solidFill>
                            <a:schemeClr val="tx1"/>
                          </a:solidFill>
                          <a:latin typeface="+mn-lt"/>
                          <a:ea typeface="+mn-ea"/>
                          <a:cs typeface="+mn-cs"/>
                        </a:rPr>
                        <a:t>SCC1.1.1.14 </a:t>
                      </a:r>
                      <a:r>
                        <a:rPr lang="en-ZA" sz="1800" b="0" i="0" u="none" strike="noStrike" kern="1200" baseline="0" dirty="0">
                          <a:solidFill>
                            <a:schemeClr val="dk1"/>
                          </a:solidFill>
                          <a:latin typeface="+mn-lt"/>
                          <a:ea typeface="+mn-ea"/>
                          <a:cs typeface="+mn-cs"/>
                        </a:rPr>
                        <a:t>	</a:t>
                      </a:r>
                    </a:p>
                    <a:p>
                      <a:endParaRPr lang="en-ZA" sz="1400" dirty="0">
                        <a:solidFill>
                          <a:schemeClr val="tx1"/>
                        </a:solidFill>
                      </a:endParaRPr>
                    </a:p>
                    <a:p>
                      <a:r>
                        <a:rPr lang="en-ZA" sz="1400" dirty="0">
                          <a:solidFill>
                            <a:schemeClr val="tx1"/>
                          </a:solidFill>
                        </a:rPr>
                        <a:t>1.2.1.2</a:t>
                      </a: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endParaRPr lang="en-ZA" sz="1400" dirty="0">
                        <a:solidFill>
                          <a:schemeClr val="tx1"/>
                        </a:solidFill>
                      </a:endParaRPr>
                    </a:p>
                    <a:p>
                      <a:r>
                        <a:rPr lang="en-ZA" sz="1800" b="0" i="0" u="none" strike="noStrike" kern="1200" baseline="0" dirty="0">
                          <a:solidFill>
                            <a:schemeClr val="dk1"/>
                          </a:solidFill>
                          <a:latin typeface="+mn-lt"/>
                          <a:ea typeface="+mn-ea"/>
                          <a:cs typeface="+mn-cs"/>
                        </a:rPr>
                        <a:t>SCC 4.1.1 	</a:t>
                      </a:r>
                    </a:p>
                    <a:p>
                      <a:endParaRPr lang="en-ZA" sz="1400" dirty="0">
                        <a:solidFill>
                          <a:schemeClr val="tx1"/>
                        </a:solidFill>
                      </a:endParaRPr>
                    </a:p>
                    <a:p>
                      <a:endParaRPr lang="en-ZA" sz="1400" dirty="0">
                        <a:solidFill>
                          <a:schemeClr val="tx1"/>
                        </a:solidFill>
                      </a:endParaRPr>
                    </a:p>
                    <a:p>
                      <a:r>
                        <a:rPr lang="en-ZA" sz="1800" b="0" i="0" u="none" strike="noStrike" kern="1200" baseline="0" dirty="0">
                          <a:solidFill>
                            <a:schemeClr val="dk1"/>
                          </a:solidFill>
                          <a:latin typeface="+mn-lt"/>
                          <a:ea typeface="+mn-ea"/>
                          <a:cs typeface="+mn-cs"/>
                        </a:rPr>
                        <a:t>SCC 5.3.1 and 5.3.2</a:t>
                      </a:r>
                    </a:p>
                    <a:p>
                      <a:endParaRPr lang="en-ZA"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5.13.1 	</a:t>
                      </a:r>
                    </a:p>
                    <a:p>
                      <a:r>
                        <a:rPr lang="en-ZA" sz="1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400" kern="1200" dirty="0">
                          <a:solidFill>
                            <a:schemeClr val="dk1"/>
                          </a:solidFill>
                          <a:effectLst/>
                          <a:latin typeface="+mn-lt"/>
                          <a:ea typeface="+mn-ea"/>
                          <a:cs typeface="+mn-cs"/>
                        </a:rPr>
                        <a:t>The time for achieving Practical Completion is </a:t>
                      </a:r>
                      <a:r>
                        <a:rPr lang="en-US" sz="1400" kern="1200" dirty="0">
                          <a:solidFill>
                            <a:srgbClr val="FF0000"/>
                          </a:solidFill>
                          <a:effectLst/>
                          <a:latin typeface="+mn-lt"/>
                          <a:ea typeface="+mn-ea"/>
                          <a:cs typeface="+mn-cs"/>
                        </a:rPr>
                        <a:t>5 months </a:t>
                      </a:r>
                      <a:r>
                        <a:rPr lang="en-US" sz="1400" kern="1200" dirty="0">
                          <a:solidFill>
                            <a:schemeClr val="dk1"/>
                          </a:solidFill>
                          <a:effectLst/>
                          <a:latin typeface="+mn-lt"/>
                          <a:ea typeface="+mn-ea"/>
                          <a:cs typeface="+mn-cs"/>
                        </a:rPr>
                        <a:t>from the date of commencement of the Works, including non-working days and special non-working days. </a:t>
                      </a:r>
                      <a:r>
                        <a:rPr lang="en-US" sz="1800" b="0" i="0" u="none" strike="noStrike" kern="1200" baseline="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p>
                      <a:r>
                        <a:rPr lang="en-ZA" sz="1800" b="1" i="0" u="none" strike="noStrike" kern="1200" baseline="0" dirty="0">
                          <a:solidFill>
                            <a:schemeClr val="tx1"/>
                          </a:solidFill>
                          <a:latin typeface="+mn-lt"/>
                          <a:ea typeface="+mn-ea"/>
                          <a:cs typeface="+mn-cs"/>
                        </a:rPr>
                        <a:t>Address of Employer: </a:t>
                      </a:r>
                    </a:p>
                    <a:p>
                      <a:endParaRPr lang="en-ZA" sz="1800" b="0" i="0" u="none" strike="noStrike" kern="1200" baseline="0" dirty="0">
                        <a:solidFill>
                          <a:schemeClr val="tx1"/>
                        </a:solidFill>
                        <a:latin typeface="+mn-lt"/>
                        <a:ea typeface="+mn-ea"/>
                        <a:cs typeface="+mn-cs"/>
                      </a:endParaRPr>
                    </a:p>
                    <a:p>
                      <a:r>
                        <a:rPr lang="en-ZA" sz="1800" b="0" i="0" u="none" strike="noStrike" kern="1200" baseline="0" dirty="0">
                          <a:solidFill>
                            <a:schemeClr val="dk1"/>
                          </a:solidFill>
                          <a:latin typeface="+mn-lt"/>
                          <a:ea typeface="+mn-ea"/>
                          <a:cs typeface="+mn-cs"/>
                        </a:rPr>
                        <a:t>Physical:                                         Postal: </a:t>
                      </a:r>
                    </a:p>
                    <a:p>
                      <a:r>
                        <a:rPr lang="en-ZA" sz="1800" b="0" i="0" u="none" strike="noStrike" kern="1200" baseline="0" dirty="0">
                          <a:solidFill>
                            <a:schemeClr val="dk1"/>
                          </a:solidFill>
                          <a:latin typeface="+mn-lt"/>
                          <a:ea typeface="+mn-ea"/>
                          <a:cs typeface="+mn-cs"/>
                        </a:rPr>
                        <a:t>NO. 1 CEDARA ROAD                   Private Bag X 03 </a:t>
                      </a:r>
                    </a:p>
                    <a:p>
                      <a:r>
                        <a:rPr lang="en-ZA" sz="1800" b="0" i="0" u="none" strike="noStrike" kern="1200" baseline="0" dirty="0">
                          <a:solidFill>
                            <a:schemeClr val="dk1"/>
                          </a:solidFill>
                          <a:latin typeface="+mn-lt"/>
                          <a:ea typeface="+mn-ea"/>
                          <a:cs typeface="+mn-cs"/>
                        </a:rPr>
                        <a:t>Merrivale, Howick                           Pietermaritzburg </a:t>
                      </a:r>
                    </a:p>
                    <a:p>
                      <a:pPr marL="342900" indent="-342900">
                        <a:buAutoNum type="arabicPlain" startAt="3291"/>
                      </a:pPr>
                      <a:r>
                        <a:rPr lang="en-ZA" sz="1800" b="0" i="0" u="none" strike="noStrike" kern="1200" baseline="0" dirty="0">
                          <a:solidFill>
                            <a:schemeClr val="dk1"/>
                          </a:solidFill>
                          <a:latin typeface="+mn-lt"/>
                          <a:ea typeface="+mn-ea"/>
                          <a:cs typeface="+mn-cs"/>
                        </a:rPr>
                        <a:t>3200 </a:t>
                      </a:r>
                    </a:p>
                    <a:p>
                      <a:pPr marL="0" indent="0">
                        <a:buNone/>
                      </a:pPr>
                      <a:endParaRPr lang="en-ZA"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The contract participation goal for local labour content is </a:t>
                      </a:r>
                      <a:r>
                        <a:rPr lang="en-US" sz="1800" b="0" i="0" u="none" strike="noStrike" kern="1200" baseline="0" dirty="0">
                          <a:solidFill>
                            <a:srgbClr val="FF0000"/>
                          </a:solidFill>
                          <a:latin typeface="+mn-lt"/>
                          <a:ea typeface="+mn-ea"/>
                          <a:cs typeface="+mn-cs"/>
                        </a:rPr>
                        <a:t>6%. </a:t>
                      </a:r>
                      <a:r>
                        <a:rPr lang="en-US"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The date of commencement of the Works shall be </a:t>
                      </a:r>
                      <a:r>
                        <a:rPr lang="en-US" sz="1800" b="0" i="0" u="none" strike="noStrike" kern="1200" baseline="0" dirty="0">
                          <a:solidFill>
                            <a:srgbClr val="FF0000"/>
                          </a:solidFill>
                          <a:latin typeface="+mn-lt"/>
                          <a:ea typeface="+mn-ea"/>
                          <a:cs typeface="+mn-cs"/>
                        </a:rPr>
                        <a:t>within 28 days</a:t>
                      </a:r>
                      <a:r>
                        <a:rPr lang="en-US" sz="1800" b="0" i="0" u="none" strike="noStrike" kern="1200" baseline="0" dirty="0">
                          <a:solidFill>
                            <a:schemeClr val="dk1"/>
                          </a:solidFill>
                          <a:latin typeface="+mn-lt"/>
                          <a:ea typeface="+mn-ea"/>
                          <a:cs typeface="+mn-cs"/>
                        </a:rPr>
                        <a:t>, after the Commencement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The penalty for failing to complete the Works is </a:t>
                      </a:r>
                      <a:r>
                        <a:rPr lang="en-US" sz="1800" b="0" i="0" u="none" strike="noStrike" kern="1200" baseline="0" dirty="0">
                          <a:solidFill>
                            <a:srgbClr val="FF0000"/>
                          </a:solidFill>
                          <a:latin typeface="+mn-lt"/>
                          <a:ea typeface="+mn-ea"/>
                          <a:cs typeface="+mn-cs"/>
                        </a:rPr>
                        <a:t>0,05% </a:t>
                      </a:r>
                      <a:r>
                        <a:rPr lang="en-US" sz="1800" b="0" i="0" u="none" strike="noStrike" kern="1200" baseline="0" dirty="0">
                          <a:solidFill>
                            <a:schemeClr val="dk1"/>
                          </a:solidFill>
                          <a:latin typeface="+mn-lt"/>
                          <a:ea typeface="+mn-ea"/>
                          <a:cs typeface="+mn-cs"/>
                        </a:rPr>
                        <a:t>of the Contract Sum per day.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196467"/>
                  </a:ext>
                </a:extLst>
              </a:tr>
            </a:tbl>
          </a:graphicData>
        </a:graphic>
      </p:graphicFrame>
    </p:spTree>
    <p:extLst>
      <p:ext uri="{BB962C8B-B14F-4D97-AF65-F5344CB8AC3E}">
        <p14:creationId xmlns:p14="http://schemas.microsoft.com/office/powerpoint/2010/main" val="337113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7DC696-D9B9-41A1-AE30-B18D2ADA1FA5}"/>
              </a:ext>
            </a:extLst>
          </p:cNvPr>
          <p:cNvSpPr txBox="1"/>
          <p:nvPr/>
        </p:nvSpPr>
        <p:spPr>
          <a:xfrm>
            <a:off x="1524000" y="934034"/>
            <a:ext cx="9147706" cy="369332"/>
          </a:xfrm>
          <a:prstGeom prst="rect">
            <a:avLst/>
          </a:prstGeom>
          <a:solidFill>
            <a:schemeClr val="bg2">
              <a:lumMod val="65000"/>
            </a:schemeClr>
          </a:solidFill>
        </p:spPr>
        <p:txBody>
          <a:bodyPr wrap="square" rtlCol="0">
            <a:spAutoFit/>
          </a:bodyPr>
          <a:lstStyle/>
          <a:p>
            <a:pPr algn="ctr">
              <a:defRPr/>
            </a:pPr>
            <a:endParaRPr lang="en-ZA" b="1" dirty="0">
              <a:solidFill>
                <a:srgbClr val="E7E6E6"/>
              </a:solidFill>
              <a:latin typeface="Calibri" panose="020F0502020204030204"/>
            </a:endParaRPr>
          </a:p>
        </p:txBody>
      </p:sp>
      <p:sp>
        <p:nvSpPr>
          <p:cNvPr id="6" name="TextBox 5">
            <a:extLst>
              <a:ext uri="{FF2B5EF4-FFF2-40B4-BE49-F238E27FC236}">
                <a16:creationId xmlns:a16="http://schemas.microsoft.com/office/drawing/2014/main" id="{25FB6350-3ECB-4221-90E3-11C0400631EA}"/>
              </a:ext>
            </a:extLst>
          </p:cNvPr>
          <p:cNvSpPr txBox="1"/>
          <p:nvPr/>
        </p:nvSpPr>
        <p:spPr>
          <a:xfrm>
            <a:off x="1489457" y="927634"/>
            <a:ext cx="9147706" cy="369332"/>
          </a:xfrm>
          <a:prstGeom prst="rect">
            <a:avLst/>
          </a:prstGeom>
          <a:solidFill>
            <a:schemeClr val="bg2">
              <a:lumMod val="65000"/>
            </a:schemeClr>
          </a:solidFill>
        </p:spPr>
        <p:txBody>
          <a:bodyPr wrap="square" rtlCol="0">
            <a:spAutoFit/>
          </a:bodyPr>
          <a:lstStyle/>
          <a:p>
            <a:pPr algn="ctr" fontAlgn="base">
              <a:spcBef>
                <a:spcPct val="0"/>
              </a:spcBef>
              <a:spcAft>
                <a:spcPct val="0"/>
              </a:spcAft>
              <a:defRPr/>
            </a:pPr>
            <a:r>
              <a:rPr lang="af-ZA" b="1" dirty="0">
                <a:solidFill>
                  <a:srgbClr val="FFFFFF"/>
                </a:solidFill>
              </a:rPr>
              <a:t>C.1.3.2 CONTRACT DATA: INFORMATION PROVIDED BY THE CONSULTANT</a:t>
            </a:r>
            <a:endParaRPr lang="en-ZA" b="1" dirty="0">
              <a:solidFill>
                <a:srgbClr val="FFFFFF"/>
              </a:solidFill>
            </a:endParaRPr>
          </a:p>
        </p:txBody>
      </p:sp>
      <p:graphicFrame>
        <p:nvGraphicFramePr>
          <p:cNvPr id="7" name="Table 6">
            <a:extLst>
              <a:ext uri="{FF2B5EF4-FFF2-40B4-BE49-F238E27FC236}">
                <a16:creationId xmlns:a16="http://schemas.microsoft.com/office/drawing/2014/main" id="{92365F7F-BA6D-4E2E-A78F-5CDCAC3F1A4E}"/>
              </a:ext>
            </a:extLst>
          </p:cNvPr>
          <p:cNvGraphicFramePr>
            <a:graphicFrameLocks noGrp="1"/>
          </p:cNvGraphicFramePr>
          <p:nvPr>
            <p:extLst>
              <p:ext uri="{D42A27DB-BD31-4B8C-83A1-F6EECF244321}">
                <p14:modId xmlns:p14="http://schemas.microsoft.com/office/powerpoint/2010/main" val="1653562323"/>
              </p:ext>
            </p:extLst>
          </p:nvPr>
        </p:nvGraphicFramePr>
        <p:xfrm>
          <a:off x="1694393" y="1476034"/>
          <a:ext cx="8942769" cy="5175490"/>
        </p:xfrm>
        <a:graphic>
          <a:graphicData uri="http://schemas.openxmlformats.org/drawingml/2006/table">
            <a:tbl>
              <a:tblPr firstRow="1" bandRow="1">
                <a:tableStyleId>{5C22544A-7EE6-4342-B048-85BDC9FD1C3A}</a:tableStyleId>
              </a:tblPr>
              <a:tblGrid>
                <a:gridCol w="1499916">
                  <a:extLst>
                    <a:ext uri="{9D8B030D-6E8A-4147-A177-3AD203B41FA5}">
                      <a16:colId xmlns:a16="http://schemas.microsoft.com/office/drawing/2014/main" val="20000"/>
                    </a:ext>
                  </a:extLst>
                </a:gridCol>
                <a:gridCol w="7442853">
                  <a:extLst>
                    <a:ext uri="{9D8B030D-6E8A-4147-A177-3AD203B41FA5}">
                      <a16:colId xmlns:a16="http://schemas.microsoft.com/office/drawing/2014/main" val="20001"/>
                    </a:ext>
                  </a:extLst>
                </a:gridCol>
              </a:tblGrid>
              <a:tr h="559540">
                <a:tc>
                  <a:txBody>
                    <a:bodyPr/>
                    <a:lstStyle/>
                    <a:p>
                      <a:r>
                        <a:rPr lang="en-ZA" sz="1400" dirty="0">
                          <a:solidFill>
                            <a:schemeClr val="tx1"/>
                          </a:solidFill>
                        </a:rPr>
                        <a:t>Clause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Contract</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15950">
                <a:tc>
                  <a:txBody>
                    <a:bodyPr/>
                    <a:lstStyle/>
                    <a:p>
                      <a:r>
                        <a:rPr lang="en-ZA" sz="1800" b="0" i="0" u="none" strike="noStrike" kern="1200" baseline="0" dirty="0">
                          <a:solidFill>
                            <a:schemeClr val="dk1"/>
                          </a:solidFill>
                          <a:latin typeface="+mn-lt"/>
                          <a:ea typeface="+mn-ea"/>
                          <a:cs typeface="+mn-cs"/>
                        </a:rPr>
                        <a:t>5.14.1 </a:t>
                      </a:r>
                    </a:p>
                    <a:p>
                      <a:endParaRPr lang="en-ZA" sz="1800" b="0" i="0" u="none" strike="noStrike" kern="1200" baseline="0" dirty="0">
                        <a:solidFill>
                          <a:schemeClr val="dk1"/>
                        </a:solidFill>
                        <a:latin typeface="+mn-lt"/>
                        <a:ea typeface="+mn-ea"/>
                        <a:cs typeface="+mn-cs"/>
                      </a:endParaRPr>
                    </a:p>
                    <a:p>
                      <a:endParaRPr lang="en-ZA" sz="1800" b="0" i="0" u="none" strike="noStrike" kern="1200" baseline="0" dirty="0">
                        <a:solidFill>
                          <a:schemeClr val="dk1"/>
                        </a:solidFill>
                        <a:latin typeface="+mn-lt"/>
                        <a:ea typeface="+mn-ea"/>
                        <a:cs typeface="+mn-cs"/>
                      </a:endParaRPr>
                    </a:p>
                    <a:p>
                      <a:r>
                        <a:rPr lang="en-ZA"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SCC 6.2.1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6.10.3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8.6.1.3 	</a:t>
                      </a:r>
                    </a:p>
                    <a:p>
                      <a:endParaRPr lang="en-ZA" sz="1400" b="0" strike="noStrik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mn-cs"/>
                        </a:rPr>
                        <a:t>The requirements for achieving Practical Completion are as stated in General Conditions of Contract 2015. 	</a:t>
                      </a:r>
                    </a:p>
                    <a:p>
                      <a:pPr marL="0" marR="0" algn="just">
                        <a:spcBef>
                          <a:spcPts val="0"/>
                        </a:spcBef>
                        <a:spcAft>
                          <a:spcPts val="0"/>
                        </a:spcAft>
                        <a:tabLst>
                          <a:tab pos="5257800" algn="l"/>
                        </a:tabLst>
                      </a:pPr>
                      <a:endParaRPr lang="en-ZA" sz="1400" kern="1200" dirty="0">
                        <a:solidFill>
                          <a:schemeClr val="dk1"/>
                        </a:solidFill>
                        <a:effectLst/>
                        <a:latin typeface="+mn-lt"/>
                        <a:ea typeface="+mn-ea"/>
                        <a:cs typeface="+mn-cs"/>
                      </a:endParaRPr>
                    </a:p>
                    <a:p>
                      <a:pPr marL="0" marR="0" algn="just">
                        <a:spcBef>
                          <a:spcPts val="0"/>
                        </a:spcBef>
                        <a:spcAft>
                          <a:spcPts val="0"/>
                        </a:spcAft>
                        <a:tabLst>
                          <a:tab pos="5257800" algn="l"/>
                        </a:tabLst>
                      </a:pPr>
                      <a:endParaRPr lang="en-ZA" sz="14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ZA" sz="100" b="0" i="0" u="none" strike="noStrike"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ZA" sz="100" b="0" i="0" u="none" strike="noStrike"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ZA" sz="100" b="0" i="0" u="none" strike="noStrike"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ZA" sz="100" b="0" i="0" u="none" strike="noStrike"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ZA" sz="100" b="0" i="0" u="none" strike="noStrike" kern="1200" baseline="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lang="en-US" sz="1800" b="0" i="0" u="none" strike="noStrike" kern="1200" baseline="0" dirty="0">
                          <a:solidFill>
                            <a:schemeClr val="dk1"/>
                          </a:solidFill>
                          <a:latin typeface="+mn-lt"/>
                          <a:ea typeface="+mn-ea"/>
                          <a:cs typeface="+mn-cs"/>
                        </a:rPr>
                        <a:t>The security to be provided by the Contractor shall be: 	</a:t>
                      </a: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lang="en-US" sz="1800" b="0" i="0" u="none" strike="noStrike" kern="1200" baseline="0" dirty="0">
                          <a:solidFill>
                            <a:srgbClr val="FF0000"/>
                          </a:solidFill>
                          <a:latin typeface="+mn-lt"/>
                          <a:ea typeface="+mn-ea"/>
                          <a:cs typeface="+mn-cs"/>
                        </a:rPr>
                        <a:t>Fixed Performance Guarantee of 8% of the first One Million Rand plus 3,5% of the balance of the Contract Sum. </a:t>
                      </a:r>
                      <a:r>
                        <a:rPr lang="en-US" sz="1800" b="0" i="0" u="none" strike="noStrike" kern="1200" baseline="0" dirty="0">
                          <a:solidFill>
                            <a:schemeClr val="dk1"/>
                          </a:solidFill>
                          <a:latin typeface="+mn-lt"/>
                          <a:ea typeface="+mn-ea"/>
                          <a:cs typeface="+mn-cs"/>
                        </a:rPr>
                        <a:t>	</a:t>
                      </a:r>
                    </a:p>
                    <a:p>
                      <a:pPr marL="0" marR="0" algn="just">
                        <a:spcBef>
                          <a:spcPts val="0"/>
                        </a:spcBef>
                        <a:spcAft>
                          <a:spcPts val="0"/>
                        </a:spcAft>
                        <a:tabLst>
                          <a:tab pos="5257800" algn="l"/>
                        </a:tabLst>
                      </a:pPr>
                      <a:endParaRPr lang="en-ZA" sz="140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US" sz="800" b="0" i="0" u="none" strike="noStrike"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lang="en-US" sz="1800" b="0" i="0" u="none" strike="noStrike" kern="1200" baseline="0" dirty="0">
                          <a:solidFill>
                            <a:schemeClr val="dk1"/>
                          </a:solidFill>
                          <a:latin typeface="+mn-lt"/>
                          <a:ea typeface="+mn-ea"/>
                          <a:cs typeface="+mn-cs"/>
                        </a:rPr>
                        <a:t>The percentage retention on the amounts due to the Contractor is 10%. </a:t>
                      </a: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endParaRPr lang="en-US" sz="1800" b="0" i="0" u="none" strike="noStrike" kern="1200" baseline="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tab pos="5257800" algn="l"/>
                        </a:tabLst>
                        <a:defRPr/>
                      </a:pPr>
                      <a:r>
                        <a:rPr lang="en-US" sz="1800" b="0" i="0" u="none" strike="noStrike" kern="1200" baseline="0" dirty="0">
                          <a:solidFill>
                            <a:schemeClr val="dk1"/>
                          </a:solidFill>
                          <a:latin typeface="+mn-lt"/>
                          <a:ea typeface="+mn-ea"/>
                          <a:cs typeface="+mn-cs"/>
                        </a:rPr>
                        <a:t>The limit of indemnity for liability insurance is </a:t>
                      </a:r>
                      <a:r>
                        <a:rPr lang="en-US" sz="1800" b="0" i="0" u="none" strike="noStrike" kern="1200" baseline="0" dirty="0">
                          <a:solidFill>
                            <a:srgbClr val="FF0000"/>
                          </a:solidFill>
                          <a:latin typeface="+mn-lt"/>
                          <a:ea typeface="+mn-ea"/>
                          <a:cs typeface="+mn-cs"/>
                        </a:rPr>
                        <a:t>R2 000 000,00 </a:t>
                      </a:r>
                      <a:r>
                        <a:rPr lang="en-US" sz="1800" b="0" i="0" u="none" strike="noStrike" kern="1200" baseline="0" dirty="0">
                          <a:solidFill>
                            <a:schemeClr val="dk1"/>
                          </a:solidFill>
                          <a:latin typeface="+mn-lt"/>
                          <a:ea typeface="+mn-ea"/>
                          <a:cs typeface="+mn-cs"/>
                        </a:rPr>
                        <a:t>(Two million Rand only) for any single liability claim for projects with a duration shorter than 6 month and a project value less than R 5 000 000.00 (Five million Rand only). </a:t>
                      </a:r>
                      <a:endParaRPr lang="en-ZA" sz="14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769899"/>
                  </a:ext>
                </a:extLst>
              </a:tr>
            </a:tbl>
          </a:graphicData>
        </a:graphic>
      </p:graphicFrame>
    </p:spTree>
    <p:extLst>
      <p:ext uri="{BB962C8B-B14F-4D97-AF65-F5344CB8AC3E}">
        <p14:creationId xmlns:p14="http://schemas.microsoft.com/office/powerpoint/2010/main" val="114263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7DC696-D9B9-41A1-AE30-B18D2ADA1FA5}"/>
              </a:ext>
            </a:extLst>
          </p:cNvPr>
          <p:cNvSpPr txBox="1"/>
          <p:nvPr/>
        </p:nvSpPr>
        <p:spPr>
          <a:xfrm>
            <a:off x="1524000" y="934034"/>
            <a:ext cx="9147706" cy="369332"/>
          </a:xfrm>
          <a:prstGeom prst="rect">
            <a:avLst/>
          </a:prstGeom>
          <a:solidFill>
            <a:schemeClr val="bg2">
              <a:lumMod val="65000"/>
            </a:schemeClr>
          </a:solidFill>
        </p:spPr>
        <p:txBody>
          <a:bodyPr wrap="square" rtlCol="0">
            <a:spAutoFit/>
          </a:bodyPr>
          <a:lstStyle/>
          <a:p>
            <a:pPr algn="ctr">
              <a:defRPr/>
            </a:pPr>
            <a:endParaRPr lang="en-ZA" b="1" dirty="0">
              <a:solidFill>
                <a:srgbClr val="E7E6E6"/>
              </a:solidFill>
              <a:latin typeface="Calibri" panose="020F0502020204030204"/>
            </a:endParaRPr>
          </a:p>
        </p:txBody>
      </p:sp>
      <p:sp>
        <p:nvSpPr>
          <p:cNvPr id="6" name="TextBox 5">
            <a:extLst>
              <a:ext uri="{FF2B5EF4-FFF2-40B4-BE49-F238E27FC236}">
                <a16:creationId xmlns:a16="http://schemas.microsoft.com/office/drawing/2014/main" id="{25FB6350-3ECB-4221-90E3-11C0400631EA}"/>
              </a:ext>
            </a:extLst>
          </p:cNvPr>
          <p:cNvSpPr txBox="1"/>
          <p:nvPr/>
        </p:nvSpPr>
        <p:spPr>
          <a:xfrm>
            <a:off x="1489457" y="927634"/>
            <a:ext cx="9147706" cy="369332"/>
          </a:xfrm>
          <a:prstGeom prst="rect">
            <a:avLst/>
          </a:prstGeom>
          <a:solidFill>
            <a:schemeClr val="bg2">
              <a:lumMod val="65000"/>
            </a:schemeClr>
          </a:solidFill>
        </p:spPr>
        <p:txBody>
          <a:bodyPr wrap="square" rtlCol="0">
            <a:spAutoFit/>
          </a:bodyPr>
          <a:lstStyle/>
          <a:p>
            <a:pPr algn="ctr" fontAlgn="base">
              <a:spcBef>
                <a:spcPct val="0"/>
              </a:spcBef>
              <a:spcAft>
                <a:spcPct val="0"/>
              </a:spcAft>
              <a:defRPr/>
            </a:pPr>
            <a:r>
              <a:rPr lang="af-ZA" b="1" dirty="0">
                <a:solidFill>
                  <a:srgbClr val="FFFFFF"/>
                </a:solidFill>
              </a:rPr>
              <a:t>C.1.3.2 CONTRACT DATA: INFORMATION PROVIDED BY THE CONSULTANT</a:t>
            </a:r>
            <a:endParaRPr lang="en-ZA" b="1" dirty="0">
              <a:solidFill>
                <a:srgbClr val="FFFFFF"/>
              </a:solidFill>
            </a:endParaRPr>
          </a:p>
        </p:txBody>
      </p:sp>
      <p:graphicFrame>
        <p:nvGraphicFramePr>
          <p:cNvPr id="7" name="Table 6">
            <a:extLst>
              <a:ext uri="{FF2B5EF4-FFF2-40B4-BE49-F238E27FC236}">
                <a16:creationId xmlns:a16="http://schemas.microsoft.com/office/drawing/2014/main" id="{92365F7F-BA6D-4E2E-A78F-5CDCAC3F1A4E}"/>
              </a:ext>
            </a:extLst>
          </p:cNvPr>
          <p:cNvGraphicFramePr>
            <a:graphicFrameLocks noGrp="1"/>
          </p:cNvGraphicFramePr>
          <p:nvPr>
            <p:extLst>
              <p:ext uri="{D42A27DB-BD31-4B8C-83A1-F6EECF244321}">
                <p14:modId xmlns:p14="http://schemas.microsoft.com/office/powerpoint/2010/main" val="2854098139"/>
              </p:ext>
            </p:extLst>
          </p:nvPr>
        </p:nvGraphicFramePr>
        <p:xfrm>
          <a:off x="1524000" y="1682510"/>
          <a:ext cx="9147706" cy="5175490"/>
        </p:xfrm>
        <a:graphic>
          <a:graphicData uri="http://schemas.openxmlformats.org/drawingml/2006/table">
            <a:tbl>
              <a:tblPr firstRow="1" bandRow="1">
                <a:tableStyleId>{5C22544A-7EE6-4342-B048-85BDC9FD1C3A}</a:tableStyleId>
              </a:tblPr>
              <a:tblGrid>
                <a:gridCol w="1534289">
                  <a:extLst>
                    <a:ext uri="{9D8B030D-6E8A-4147-A177-3AD203B41FA5}">
                      <a16:colId xmlns:a16="http://schemas.microsoft.com/office/drawing/2014/main" val="20000"/>
                    </a:ext>
                  </a:extLst>
                </a:gridCol>
                <a:gridCol w="7613417">
                  <a:extLst>
                    <a:ext uri="{9D8B030D-6E8A-4147-A177-3AD203B41FA5}">
                      <a16:colId xmlns:a16="http://schemas.microsoft.com/office/drawing/2014/main" val="20001"/>
                    </a:ext>
                  </a:extLst>
                </a:gridCol>
              </a:tblGrid>
              <a:tr h="559540">
                <a:tc>
                  <a:txBody>
                    <a:bodyPr/>
                    <a:lstStyle/>
                    <a:p>
                      <a:r>
                        <a:rPr lang="en-ZA" sz="1400" dirty="0">
                          <a:solidFill>
                            <a:schemeClr val="tx1"/>
                          </a:solidFill>
                        </a:rPr>
                        <a:t>Clause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400" dirty="0">
                          <a:solidFill>
                            <a:schemeClr val="tx1"/>
                          </a:solidFill>
                        </a:rPr>
                        <a:t>Contract</a:t>
                      </a:r>
                      <a:r>
                        <a:rPr lang="en-ZA" sz="1400" baseline="0" dirty="0">
                          <a:solidFill>
                            <a:schemeClr val="tx1"/>
                          </a:solidFill>
                        </a:rPr>
                        <a:t> Data</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15950">
                <a:tc>
                  <a:txBody>
                    <a:bodyPr/>
                    <a:lstStyle/>
                    <a:p>
                      <a:r>
                        <a:rPr lang="en-ZA" sz="1800" b="1" i="0" u="none" strike="noStrike" kern="1200" baseline="0" dirty="0">
                          <a:solidFill>
                            <a:schemeClr val="dk1"/>
                          </a:solidFill>
                          <a:latin typeface="+mn-lt"/>
                          <a:ea typeface="+mn-ea"/>
                          <a:cs typeface="+mn-cs"/>
                        </a:rPr>
                        <a:t>10. </a:t>
                      </a:r>
                    </a:p>
                    <a:p>
                      <a:endParaRPr lang="en-ZA" sz="1800" b="0" i="0" u="none" strike="noStrike" kern="1200" baseline="0" dirty="0">
                        <a:solidFill>
                          <a:schemeClr val="dk1"/>
                        </a:solidFill>
                        <a:latin typeface="+mn-lt"/>
                        <a:ea typeface="+mn-ea"/>
                        <a:cs typeface="+mn-cs"/>
                      </a:endParaRPr>
                    </a:p>
                    <a:p>
                      <a:r>
                        <a:rPr lang="en-ZA" sz="1800" b="0" i="0" u="none" strike="noStrike" kern="1200" baseline="0" dirty="0">
                          <a:solidFill>
                            <a:schemeClr val="dk1"/>
                          </a:solidFill>
                          <a:latin typeface="+mn-lt"/>
                          <a:ea typeface="+mn-ea"/>
                          <a:cs typeface="+mn-cs"/>
                        </a:rPr>
                        <a:t>10.5.2 </a:t>
                      </a:r>
                    </a:p>
                    <a:p>
                      <a:endParaRPr lang="en-ZA" sz="1800" b="0" i="0" u="none" strike="noStrike" kern="1200" baseline="0" dirty="0">
                        <a:solidFill>
                          <a:schemeClr val="dk1"/>
                        </a:solidFill>
                        <a:latin typeface="+mn-lt"/>
                        <a:ea typeface="+mn-ea"/>
                        <a:cs typeface="+mn-cs"/>
                      </a:endParaRPr>
                    </a:p>
                    <a:p>
                      <a:r>
                        <a:rPr lang="en-ZA" sz="1800" b="0" i="0" u="none" strike="noStrike" kern="1200" baseline="0" dirty="0">
                          <a:solidFill>
                            <a:schemeClr val="dk1"/>
                          </a:solidFill>
                          <a:latin typeface="+mn-lt"/>
                          <a:ea typeface="+mn-ea"/>
                          <a:cs typeface="+mn-cs"/>
                        </a:rPr>
                        <a:t>10.5.3 </a:t>
                      </a:r>
                    </a:p>
                    <a:p>
                      <a:endParaRPr lang="en-ZA" sz="1800" b="0" i="0" u="none" strike="noStrike" kern="1200" baseline="0" dirty="0">
                        <a:solidFill>
                          <a:schemeClr val="dk1"/>
                        </a:solidFill>
                        <a:latin typeface="+mn-lt"/>
                        <a:ea typeface="+mn-ea"/>
                        <a:cs typeface="+mn-cs"/>
                      </a:endParaRPr>
                    </a:p>
                    <a:p>
                      <a:r>
                        <a:rPr lang="en-ZA" sz="1800" b="0" i="0" u="none" strike="noStrike" kern="1200" baseline="0" dirty="0">
                          <a:solidFill>
                            <a:schemeClr val="dk1"/>
                          </a:solidFill>
                          <a:latin typeface="+mn-lt"/>
                          <a:ea typeface="+mn-ea"/>
                          <a:cs typeface="+mn-cs"/>
                        </a:rPr>
                        <a:t>10.8.1 	</a:t>
                      </a:r>
                    </a:p>
                    <a:p>
                      <a:r>
                        <a:rPr lang="en-US"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dk1"/>
                          </a:solidFill>
                          <a:latin typeface="+mn-lt"/>
                          <a:ea typeface="+mn-ea"/>
                          <a:cs typeface="+mn-cs"/>
                        </a:rPr>
                        <a:t>	</a:t>
                      </a:r>
                    </a:p>
                    <a:p>
                      <a:endParaRPr lang="en-ZA" sz="1400" b="0" strike="noStrik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800" b="1" i="0" u="none" strike="noStrike" kern="1200" baseline="0" dirty="0">
                          <a:solidFill>
                            <a:schemeClr val="dk1"/>
                          </a:solidFill>
                          <a:latin typeface="+mn-lt"/>
                          <a:ea typeface="+mn-ea"/>
                          <a:cs typeface="+mn-cs"/>
                        </a:rPr>
                        <a:t>CLAIMS AND DISPUTES </a:t>
                      </a:r>
                    </a:p>
                    <a:p>
                      <a:endParaRPr lang="en-ZA"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Disputes shall be referred to ad-hoc adjudication.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The number of Adjudication Board members to be appointed shall be one. </a:t>
                      </a:r>
                    </a:p>
                    <a:p>
                      <a:endParaRPr lang="en-US" sz="1800" b="0" i="0" u="none" strike="noStrike" kern="1200" baseline="0" dirty="0">
                        <a:solidFill>
                          <a:schemeClr val="dk1"/>
                        </a:solidFill>
                        <a:latin typeface="+mn-lt"/>
                        <a:ea typeface="+mn-ea"/>
                        <a:cs typeface="+mn-cs"/>
                      </a:endParaRPr>
                    </a:p>
                    <a:p>
                      <a:r>
                        <a:rPr lang="en-US" sz="1800" b="0" i="0" u="none" strike="noStrike" kern="1200" baseline="0" dirty="0">
                          <a:solidFill>
                            <a:schemeClr val="dk1"/>
                          </a:solidFill>
                          <a:latin typeface="+mn-lt"/>
                          <a:ea typeface="+mn-ea"/>
                          <a:cs typeface="+mn-cs"/>
                        </a:rPr>
                        <a:t>Unresolved disputes shall be determined by court proceedings.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0769899"/>
                  </a:ext>
                </a:extLst>
              </a:tr>
            </a:tbl>
          </a:graphicData>
        </a:graphic>
      </p:graphicFrame>
    </p:spTree>
    <p:extLst>
      <p:ext uri="{BB962C8B-B14F-4D97-AF65-F5344CB8AC3E}">
        <p14:creationId xmlns:p14="http://schemas.microsoft.com/office/powerpoint/2010/main" val="216750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2644850" y="3162463"/>
            <a:ext cx="6902300"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3600" b="1" dirty="0">
                <a:solidFill>
                  <a:prstClr val="black"/>
                </a:solidFill>
                <a:latin typeface="Calibri" panose="020F0502020204030204"/>
              </a:rPr>
              <a:t> </a:t>
            </a:r>
            <a:r>
              <a:rPr lang="en-ZA" sz="3600" b="1" dirty="0">
                <a:solidFill>
                  <a:srgbClr val="44546A">
                    <a:lumMod val="50000"/>
                  </a:srgbClr>
                </a:solidFill>
              </a:rPr>
              <a:t>PART C2: PRICING DATA</a:t>
            </a:r>
          </a:p>
          <a:p>
            <a:pPr algn="ctr">
              <a:lnSpc>
                <a:spcPct val="100000"/>
              </a:lnSpc>
              <a:defRPr/>
            </a:pPr>
            <a:endParaRPr lang="en-US" sz="3600" b="1" dirty="0">
              <a:solidFill>
                <a:prstClr val="black"/>
              </a:solidFill>
              <a:latin typeface="Calibri" panose="020F0502020204030204"/>
            </a:endParaRPr>
          </a:p>
        </p:txBody>
      </p:sp>
    </p:spTree>
    <p:extLst>
      <p:ext uri="{BB962C8B-B14F-4D97-AF65-F5344CB8AC3E}">
        <p14:creationId xmlns:p14="http://schemas.microsoft.com/office/powerpoint/2010/main" val="16777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8B78CA-A417-456C-BAD3-3EF076D9BDF9}"/>
              </a:ext>
            </a:extLst>
          </p:cNvPr>
          <p:cNvSpPr txBox="1"/>
          <p:nvPr/>
        </p:nvSpPr>
        <p:spPr>
          <a:xfrm>
            <a:off x="1489457" y="927634"/>
            <a:ext cx="9147706" cy="369332"/>
          </a:xfrm>
          <a:prstGeom prst="rect">
            <a:avLst/>
          </a:prstGeom>
          <a:solidFill>
            <a:schemeClr val="bg2">
              <a:lumMod val="65000"/>
            </a:schemeClr>
          </a:solidFill>
        </p:spPr>
        <p:txBody>
          <a:bodyPr wrap="square" rtlCol="0">
            <a:spAutoFit/>
          </a:bodyPr>
          <a:lstStyle/>
          <a:p>
            <a:pPr algn="ctr" fontAlgn="base">
              <a:spcBef>
                <a:spcPct val="0"/>
              </a:spcBef>
              <a:spcAft>
                <a:spcPct val="0"/>
              </a:spcAft>
              <a:defRPr/>
            </a:pPr>
            <a:r>
              <a:rPr lang="en-ZA" b="1" dirty="0">
                <a:solidFill>
                  <a:srgbClr val="FFFFFF"/>
                </a:solidFill>
              </a:rPr>
              <a:t>C2.2 : BILL OF QUANTITIES </a:t>
            </a:r>
          </a:p>
        </p:txBody>
      </p:sp>
      <p:sp>
        <p:nvSpPr>
          <p:cNvPr id="4" name="WordArt 195">
            <a:extLst>
              <a:ext uri="{FF2B5EF4-FFF2-40B4-BE49-F238E27FC236}">
                <a16:creationId xmlns:a16="http://schemas.microsoft.com/office/drawing/2014/main" id="{BDBF8CB1-2F03-46EE-B9C3-5E4C1B5301B7}"/>
              </a:ext>
            </a:extLst>
          </p:cNvPr>
          <p:cNvSpPr txBox="1">
            <a:spLocks noChangeArrowheads="1" noChangeShapeType="1" noTextEdit="1"/>
          </p:cNvSpPr>
          <p:nvPr/>
        </p:nvSpPr>
        <p:spPr bwMode="auto">
          <a:xfrm rot="-1129300">
            <a:off x="3373727" y="2715287"/>
            <a:ext cx="5580392" cy="1381125"/>
          </a:xfrm>
          <a:prstGeom prst="rect">
            <a:avLst/>
          </a:prstGeom>
          <a:extLst>
            <a:ext uri="{AF507438-7753-43E0-B8FC-AC1667EBCBE1}">
              <a14:hiddenEffects xmlns:a14="http://schemas.microsoft.com/office/drawing/2010/main">
                <a:effectLst/>
              </a14:hiddenEffects>
            </a:ext>
          </a:extLst>
        </p:spPr>
        <p:txBody>
          <a:bodyPr wrap="square" numCol="1" fromWordArt="1">
            <a:prstTxWarp prst="textWave4">
              <a:avLst>
                <a:gd name="adj1" fmla="val 6500"/>
                <a:gd name="adj2" fmla="val 0"/>
              </a:avLst>
            </a:prstTxWarp>
            <a:spAutoFit/>
          </a:bodyPr>
          <a:lstStyle/>
          <a:p>
            <a:pPr algn="ctr"/>
            <a:r>
              <a:rPr lang="en-ZA" sz="3600" dirty="0">
                <a:ln w="9525" cap="flat" cmpd="sng" algn="ctr">
                  <a:solidFill>
                    <a:srgbClr val="000000"/>
                  </a:solidFill>
                  <a:prstDash val="solid"/>
                  <a:round/>
                </a:ln>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refer to </a:t>
            </a:r>
            <a:r>
              <a:rPr lang="en-ZA" sz="3600" dirty="0">
                <a:ln w="9525" cap="flat" cmpd="sng" algn="ctr">
                  <a:solidFill>
                    <a:srgbClr val="000000"/>
                  </a:solidFill>
                  <a:prstDash val="solid"/>
                  <a:round/>
                </a:ln>
                <a:solidFill>
                  <a:srgbClr val="FF0000"/>
                </a:solidFill>
                <a:latin typeface="Arial Black" panose="020B0A04020102020204" pitchFamily="34" charset="0"/>
                <a:cs typeface="Times New Roman" panose="02020603050405020304" pitchFamily="18" charset="0"/>
              </a:rPr>
              <a:t>Schedule A: Roadworks</a:t>
            </a:r>
            <a:r>
              <a:rPr lang="en-ZA" b="1" dirty="0"/>
              <a:t> </a:t>
            </a:r>
            <a:r>
              <a:rPr lang="en-ZA" dirty="0"/>
              <a:t>	</a:t>
            </a:r>
          </a:p>
          <a:p>
            <a:pPr algn="ctr"/>
            <a:endParaRPr lang="en-US" sz="1100"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C6A8D82-F255-41B2-AC68-6072EFAAE5BC}"/>
              </a:ext>
            </a:extLst>
          </p:cNvPr>
          <p:cNvSpPr txBox="1"/>
          <p:nvPr/>
        </p:nvSpPr>
        <p:spPr>
          <a:xfrm>
            <a:off x="0" y="2504989"/>
            <a:ext cx="169080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defRPr/>
            </a:pPr>
            <a:r>
              <a:rPr lang="af-ZA" b="1" dirty="0">
                <a:solidFill>
                  <a:srgbClr val="FFFFFF"/>
                </a:solidFill>
              </a:rPr>
              <a:t>Refer to pg. C28– C38</a:t>
            </a:r>
            <a:endParaRPr lang="en-ZA" b="1" dirty="0">
              <a:solidFill>
                <a:srgbClr val="FFFFFF"/>
              </a:solidFill>
            </a:endParaRPr>
          </a:p>
        </p:txBody>
      </p:sp>
    </p:spTree>
    <p:extLst>
      <p:ext uri="{BB962C8B-B14F-4D97-AF65-F5344CB8AC3E}">
        <p14:creationId xmlns:p14="http://schemas.microsoft.com/office/powerpoint/2010/main" val="421275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64B805-B216-41CB-B7DC-F504901C9E89}"/>
              </a:ext>
            </a:extLst>
          </p:cNvPr>
          <p:cNvSpPr txBox="1">
            <a:spLocks noChangeArrowheads="1"/>
          </p:cNvSpPr>
          <p:nvPr/>
        </p:nvSpPr>
        <p:spPr>
          <a:xfrm>
            <a:off x="2577738" y="2871216"/>
            <a:ext cx="6902300"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ZA" sz="3600" b="1" dirty="0">
                <a:solidFill>
                  <a:srgbClr val="44546A">
                    <a:lumMod val="50000"/>
                  </a:srgbClr>
                </a:solidFill>
              </a:rPr>
              <a:t> PART C3: SCOPE OF WORKS </a:t>
            </a:r>
            <a:endParaRPr lang="en-US" sz="3600" b="1" dirty="0">
              <a:solidFill>
                <a:prstClr val="black"/>
              </a:solidFill>
            </a:endParaRPr>
          </a:p>
        </p:txBody>
      </p:sp>
    </p:spTree>
    <p:extLst>
      <p:ext uri="{BB962C8B-B14F-4D97-AF65-F5344CB8AC3E}">
        <p14:creationId xmlns:p14="http://schemas.microsoft.com/office/powerpoint/2010/main" val="113392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 SCOPE OF WORKS </a:t>
            </a:r>
          </a:p>
        </p:txBody>
      </p:sp>
      <p:sp>
        <p:nvSpPr>
          <p:cNvPr id="2" name="Rectangle 1">
            <a:extLst>
              <a:ext uri="{FF2B5EF4-FFF2-40B4-BE49-F238E27FC236}">
                <a16:creationId xmlns:a16="http://schemas.microsoft.com/office/drawing/2014/main" id="{6E12C979-B096-4AB3-BCD0-20F1B1F058B2}"/>
              </a:ext>
            </a:extLst>
          </p:cNvPr>
          <p:cNvSpPr/>
          <p:nvPr/>
        </p:nvSpPr>
        <p:spPr>
          <a:xfrm>
            <a:off x="2438400" y="1767007"/>
            <a:ext cx="8233306"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FF0000"/>
                </a:solidFill>
                <a:latin typeface="Arial" panose="020B0604020202020204" pitchFamily="34" charset="0"/>
              </a:rPr>
              <a:t>This section covers matters that relate to the project as a whole. Matters covered by the General and/or Particular Conditions of Contract are not repeated in this section, except to provide more detailed information </a:t>
            </a:r>
            <a:endParaRPr lang="en-ZA" dirty="0">
              <a:solidFill>
                <a:srgbClr val="FF0000"/>
              </a:solidFill>
            </a:endParaRPr>
          </a:p>
        </p:txBody>
      </p:sp>
      <p:sp>
        <p:nvSpPr>
          <p:cNvPr id="6" name="TextBox 5">
            <a:extLst>
              <a:ext uri="{FF2B5EF4-FFF2-40B4-BE49-F238E27FC236}">
                <a16:creationId xmlns:a16="http://schemas.microsoft.com/office/drawing/2014/main" id="{27A83310-58F0-459E-8EB6-04A7B5A32CDF}"/>
              </a:ext>
            </a:extLst>
          </p:cNvPr>
          <p:cNvSpPr txBox="1"/>
          <p:nvPr/>
        </p:nvSpPr>
        <p:spPr>
          <a:xfrm>
            <a:off x="235974" y="2044006"/>
            <a:ext cx="20696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defRPr/>
            </a:pPr>
            <a:r>
              <a:rPr lang="en-ZA" b="1" dirty="0">
                <a:solidFill>
                  <a:srgbClr val="E7E6E6"/>
                </a:solidFill>
                <a:latin typeface="Calibri" panose="020F0502020204030204"/>
              </a:rPr>
              <a:t>Refer to pg. C39</a:t>
            </a:r>
          </a:p>
        </p:txBody>
      </p:sp>
    </p:spTree>
    <p:extLst>
      <p:ext uri="{BB962C8B-B14F-4D97-AF65-F5344CB8AC3E}">
        <p14:creationId xmlns:p14="http://schemas.microsoft.com/office/powerpoint/2010/main" val="1974021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C3.1  STANDARD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5787" y="2135351"/>
            <a:ext cx="188423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C40</a:t>
            </a:r>
            <a:endParaRPr lang="en-ZA" b="1" dirty="0">
              <a:solidFill>
                <a:schemeClr val="bg1"/>
              </a:solidFill>
              <a:latin typeface="Calibri" panose="020F0502020204030204"/>
            </a:endParaRPr>
          </a:p>
        </p:txBody>
      </p:sp>
      <p:sp>
        <p:nvSpPr>
          <p:cNvPr id="2" name="Rectangle 1">
            <a:extLst>
              <a:ext uri="{FF2B5EF4-FFF2-40B4-BE49-F238E27FC236}">
                <a16:creationId xmlns:a16="http://schemas.microsoft.com/office/drawing/2014/main" id="{6AFC1E10-58E7-4FB7-BE02-183131673913}"/>
              </a:ext>
            </a:extLst>
          </p:cNvPr>
          <p:cNvSpPr/>
          <p:nvPr/>
        </p:nvSpPr>
        <p:spPr>
          <a:xfrm>
            <a:off x="2738284" y="2061920"/>
            <a:ext cx="8234516" cy="923330"/>
          </a:xfrm>
          <a:prstGeom prst="rect">
            <a:avLst/>
          </a:prstGeom>
        </p:spPr>
        <p:txBody>
          <a:bodyPr wrap="square">
            <a:spAutoFit/>
          </a:bodyPr>
          <a:lstStyle/>
          <a:p>
            <a:r>
              <a:rPr lang="en-US" dirty="0">
                <a:solidFill>
                  <a:srgbClr val="000000"/>
                </a:solidFill>
                <a:latin typeface="Arial" panose="020B0604020202020204" pitchFamily="34" charset="0"/>
              </a:rPr>
              <a:t>The Standard Specifications on which this contract is based are the </a:t>
            </a:r>
            <a:r>
              <a:rPr lang="en-US" b="1" dirty="0">
                <a:solidFill>
                  <a:srgbClr val="000000"/>
                </a:solidFill>
                <a:latin typeface="Arial" panose="020B0604020202020204" pitchFamily="34" charset="0"/>
              </a:rPr>
              <a:t>‘Standard Specifications for Road and Bridge Works for South African Road Authorities (COTO), Draft Standard (DS), October 2020’</a:t>
            </a:r>
            <a:r>
              <a:rPr lang="en-US" dirty="0">
                <a:solidFill>
                  <a:srgbClr val="000000"/>
                </a:solidFill>
                <a:latin typeface="Arial" panose="020B0604020202020204" pitchFamily="34" charset="0"/>
              </a:rPr>
              <a:t>. </a:t>
            </a:r>
            <a:endParaRPr lang="en-ZA" dirty="0"/>
          </a:p>
        </p:txBody>
      </p:sp>
    </p:spTree>
    <p:extLst>
      <p:ext uri="{BB962C8B-B14F-4D97-AF65-F5344CB8AC3E}">
        <p14:creationId xmlns:p14="http://schemas.microsoft.com/office/powerpoint/2010/main" val="235560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3</a:t>
            </a:fld>
            <a:endParaRPr lang="en-ZA"/>
          </a:p>
        </p:txBody>
      </p:sp>
      <p:sp>
        <p:nvSpPr>
          <p:cNvPr id="9" name="Rectangle 2">
            <a:extLst>
              <a:ext uri="{FF2B5EF4-FFF2-40B4-BE49-F238E27FC236}">
                <a16:creationId xmlns:a16="http://schemas.microsoft.com/office/drawing/2014/main" id="{4EA87F81-CB30-4073-AD0B-497908AC2C2C}"/>
              </a:ext>
            </a:extLst>
          </p:cNvPr>
          <p:cNvSpPr txBox="1">
            <a:spLocks noChangeArrowheads="1"/>
          </p:cNvSpPr>
          <p:nvPr/>
        </p:nvSpPr>
        <p:spPr>
          <a:xfrm>
            <a:off x="2762435" y="2313432"/>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j-ea"/>
                <a:cs typeface="+mj-cs"/>
              </a:rPr>
              <a:t> WELCOME &amp; INTRODUCTION</a:t>
            </a:r>
            <a:endParaRPr kumimoji="0" lang="en-GB" sz="3600" b="1" i="0" u="none" strike="noStrike" kern="1200" cap="none" spc="0" normalizeH="0" baseline="0" noProof="0" dirty="0">
              <a:ln>
                <a:noFill/>
              </a:ln>
              <a:solidFill>
                <a:prstClr val="white"/>
              </a:solidFill>
              <a:effectLst/>
              <a:uLnTx/>
              <a:uFillTx/>
              <a:ea typeface="+mj-ea"/>
              <a:cs typeface="+mj-cs"/>
            </a:endParaRPr>
          </a:p>
        </p:txBody>
      </p:sp>
    </p:spTree>
    <p:extLst>
      <p:ext uri="{BB962C8B-B14F-4D97-AF65-F5344CB8AC3E}">
        <p14:creationId xmlns:p14="http://schemas.microsoft.com/office/powerpoint/2010/main" val="406342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5787" y="46634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66568" y="2741041"/>
            <a:ext cx="9955161" cy="3293209"/>
          </a:xfrm>
          <a:prstGeom prst="rect">
            <a:avLst/>
          </a:prstGeom>
        </p:spPr>
        <p:txBody>
          <a:bodyPr wrap="square">
            <a:spAutoFit/>
          </a:bodyPr>
          <a:lstStyle/>
          <a:p>
            <a:endParaRPr lang="en-ZA" sz="2800" dirty="0">
              <a:solidFill>
                <a:srgbClr val="000000"/>
              </a:solidFill>
              <a:latin typeface="Arial" panose="020B0604020202020204" pitchFamily="34" charset="0"/>
            </a:endParaRPr>
          </a:p>
          <a:p>
            <a:r>
              <a:rPr lang="en-ZA" b="1" dirty="0">
                <a:solidFill>
                  <a:srgbClr val="000000"/>
                </a:solidFill>
                <a:latin typeface="Arial" panose="020B0604020202020204" pitchFamily="34" charset="0"/>
              </a:rPr>
              <a:t>1.1	 Employer’s objectives </a:t>
            </a:r>
            <a:endParaRPr lang="en-ZA" dirty="0">
              <a:solidFill>
                <a:srgbClr val="000000"/>
              </a:solidFill>
              <a:latin typeface="Arial" panose="020B0604020202020204" pitchFamily="34" charset="0"/>
            </a:endParaRPr>
          </a:p>
          <a:p>
            <a:endParaRPr lang="en-ZA" dirty="0">
              <a:solidFill>
                <a:srgbClr val="000000"/>
              </a:solidFill>
              <a:latin typeface="Arial" panose="020B0604020202020204" pitchFamily="34" charset="0"/>
            </a:endParaRPr>
          </a:p>
          <a:p>
            <a:pPr marL="342900" indent="-342900">
              <a:buAutoNum type="arabicPeriod"/>
            </a:pPr>
            <a:r>
              <a:rPr lang="en-US" b="1" dirty="0">
                <a:solidFill>
                  <a:srgbClr val="000000"/>
                </a:solidFill>
                <a:latin typeface="Arial" panose="020B0604020202020204" pitchFamily="34" charset="0"/>
              </a:rPr>
              <a:t>DESCRIPTION OF THE WORKS</a:t>
            </a:r>
          </a:p>
          <a:p>
            <a:pPr marL="342900" indent="-342900">
              <a:buAutoNum type="arabicPeriod"/>
            </a:pPr>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 </a:t>
            </a:r>
            <a:endParaRPr lang="en-US" dirty="0">
              <a:solidFill>
                <a:srgbClr val="000000"/>
              </a:solidFill>
              <a:latin typeface="Arial" panose="020B0604020202020204" pitchFamily="34" charset="0"/>
            </a:endParaRPr>
          </a:p>
          <a:p>
            <a:pPr lvl="0"/>
            <a:r>
              <a:rPr lang="en-US" dirty="0">
                <a:solidFill>
                  <a:srgbClr val="FF0000"/>
                </a:solidFill>
              </a:rPr>
              <a:t>The objective of the project is to re-gravel P145 FROM (0+00 TO KM 5+380)&amp;L 805 from km 0+000 to km 2+020. There is no gravel left on the current surface and slippery when it rains the road requires a new gravel surface layer to be placed. The project will include the maintenance of the current stormwater infrastructure, kilometer markers, signs and additional pipe culverts will be inserted where required. </a:t>
            </a:r>
            <a:endParaRPr lang="en-ZA" dirty="0">
              <a:solidFill>
                <a:srgbClr val="FF0000"/>
              </a:solidFill>
            </a:endParaRPr>
          </a:p>
        </p:txBody>
      </p:sp>
    </p:spTree>
    <p:extLst>
      <p:ext uri="{BB962C8B-B14F-4D97-AF65-F5344CB8AC3E}">
        <p14:creationId xmlns:p14="http://schemas.microsoft.com/office/powerpoint/2010/main" val="3441164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5787" y="3011697"/>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36088" y="2044006"/>
            <a:ext cx="9955161" cy="1754326"/>
          </a:xfrm>
          <a:prstGeom prst="rect">
            <a:avLst/>
          </a:prstGeom>
        </p:spPr>
        <p:txBody>
          <a:bodyPr wrap="square">
            <a:spAutoFit/>
          </a:bodyPr>
          <a:lstStyle/>
          <a:p>
            <a:endParaRPr lang="en-ZA" dirty="0"/>
          </a:p>
          <a:p>
            <a:r>
              <a:rPr lang="en-US" b="1" dirty="0"/>
              <a:t>1.2 	Location of the Works </a:t>
            </a:r>
            <a:endParaRPr lang="en-US" dirty="0"/>
          </a:p>
          <a:p>
            <a:endParaRPr lang="en-US" b="1" dirty="0">
              <a:solidFill>
                <a:srgbClr val="000000"/>
              </a:solidFill>
              <a:latin typeface="Arial" panose="020B0604020202020204" pitchFamily="34" charset="0"/>
            </a:endParaRPr>
          </a:p>
          <a:p>
            <a:pPr lvl="0"/>
            <a:r>
              <a:rPr lang="en-US" b="1" dirty="0">
                <a:solidFill>
                  <a:srgbClr val="FF0000"/>
                </a:solidFill>
                <a:latin typeface="Arial" panose="020B0604020202020204" pitchFamily="34" charset="0"/>
              </a:rPr>
              <a:t>Provincial</a:t>
            </a:r>
            <a:r>
              <a:rPr lang="en-US" dirty="0">
                <a:solidFill>
                  <a:srgbClr val="FF0000"/>
                </a:solidFill>
              </a:rPr>
              <a:t> Road P145 &amp; L805 is located in KZ 222 within DC 22, where the start of the project is at intersection of P165 and D1122 in Howick  area under </a:t>
            </a:r>
            <a:r>
              <a:rPr lang="en-US" dirty="0" err="1">
                <a:solidFill>
                  <a:srgbClr val="FF0000"/>
                </a:solidFill>
              </a:rPr>
              <a:t>uMngeni</a:t>
            </a:r>
            <a:r>
              <a:rPr lang="en-US" dirty="0">
                <a:solidFill>
                  <a:srgbClr val="FF0000"/>
                </a:solidFill>
              </a:rPr>
              <a:t> Local Municipality. </a:t>
            </a:r>
            <a:endParaRPr lang="en-ZA" dirty="0">
              <a:solidFill>
                <a:srgbClr val="FF0000"/>
              </a:solidFill>
            </a:endParaRPr>
          </a:p>
          <a:p>
            <a:endParaRPr lang="en-ZA" dirty="0">
              <a:solidFill>
                <a:srgbClr val="FF0000"/>
              </a:solidFill>
            </a:endParaRPr>
          </a:p>
        </p:txBody>
      </p:sp>
    </p:spTree>
    <p:extLst>
      <p:ext uri="{BB962C8B-B14F-4D97-AF65-F5344CB8AC3E}">
        <p14:creationId xmlns:p14="http://schemas.microsoft.com/office/powerpoint/2010/main" val="2388143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6" name="TextBox 5">
            <a:extLst>
              <a:ext uri="{FF2B5EF4-FFF2-40B4-BE49-F238E27FC236}">
                <a16:creationId xmlns:a16="http://schemas.microsoft.com/office/drawing/2014/main" id="{88FF2486-6677-46E9-82E1-10B64B076A7E}"/>
              </a:ext>
            </a:extLst>
          </p:cNvPr>
          <p:cNvSpPr txBox="1"/>
          <p:nvPr/>
        </p:nvSpPr>
        <p:spPr>
          <a:xfrm>
            <a:off x="4230329" y="1418493"/>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56736" y="1522836"/>
            <a:ext cx="9955161" cy="646331"/>
          </a:xfrm>
          <a:prstGeom prst="rect">
            <a:avLst/>
          </a:prstGeom>
        </p:spPr>
        <p:txBody>
          <a:bodyPr wrap="square">
            <a:spAutoFit/>
          </a:bodyPr>
          <a:lstStyle/>
          <a:p>
            <a:endParaRPr lang="en-ZA" dirty="0"/>
          </a:p>
          <a:p>
            <a:r>
              <a:rPr lang="en-US" b="1" dirty="0"/>
              <a:t>1.2 	Location of the Works …….</a:t>
            </a:r>
            <a:endParaRPr lang="en-US" dirty="0"/>
          </a:p>
        </p:txBody>
      </p:sp>
      <p:pic>
        <p:nvPicPr>
          <p:cNvPr id="9" name="Picture 8">
            <a:extLst>
              <a:ext uri="{FF2B5EF4-FFF2-40B4-BE49-F238E27FC236}">
                <a16:creationId xmlns:a16="http://schemas.microsoft.com/office/drawing/2014/main" id="{2B8FC205-8782-4BF2-8AFA-9D99EA390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735" y="2273510"/>
            <a:ext cx="9014971" cy="4515480"/>
          </a:xfrm>
          <a:prstGeom prst="rect">
            <a:avLst/>
          </a:prstGeom>
        </p:spPr>
      </p:pic>
    </p:spTree>
    <p:extLst>
      <p:ext uri="{BB962C8B-B14F-4D97-AF65-F5344CB8AC3E}">
        <p14:creationId xmlns:p14="http://schemas.microsoft.com/office/powerpoint/2010/main" val="2171035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66568" y="2183384"/>
            <a:ext cx="9955161" cy="4801314"/>
          </a:xfrm>
          <a:prstGeom prst="rect">
            <a:avLst/>
          </a:prstGeom>
        </p:spPr>
        <p:txBody>
          <a:bodyPr wrap="square">
            <a:spAutoFit/>
          </a:bodyPr>
          <a:lstStyle/>
          <a:p>
            <a:endParaRPr lang="en-ZA" dirty="0"/>
          </a:p>
          <a:p>
            <a:r>
              <a:rPr lang="en-US" b="1" dirty="0"/>
              <a:t>1.3 	Overview of the Works</a:t>
            </a:r>
          </a:p>
          <a:p>
            <a:r>
              <a:rPr lang="en-US" b="1" dirty="0"/>
              <a:t> </a:t>
            </a:r>
            <a:endParaRPr lang="en-US" b="1" dirty="0">
              <a:solidFill>
                <a:srgbClr val="000000"/>
              </a:solidFill>
              <a:latin typeface="Arial" panose="020B0604020202020204" pitchFamily="34" charset="0"/>
            </a:endParaRPr>
          </a:p>
          <a:p>
            <a:r>
              <a:rPr lang="en-US" b="1" dirty="0">
                <a:solidFill>
                  <a:srgbClr val="FF0000"/>
                </a:solidFill>
                <a:latin typeface="Arial" panose="020B0604020202020204" pitchFamily="34" charset="0"/>
              </a:rPr>
              <a:t> </a:t>
            </a:r>
            <a:r>
              <a:rPr lang="en-US" dirty="0"/>
              <a:t>The Work to be carried out includes the following:</a:t>
            </a:r>
          </a:p>
          <a:p>
            <a:r>
              <a:rPr lang="en-US" dirty="0"/>
              <a:t> </a:t>
            </a:r>
          </a:p>
          <a:p>
            <a:r>
              <a:rPr lang="en-US" dirty="0"/>
              <a:t>The Work to be carried out includes the following: </a:t>
            </a:r>
          </a:p>
          <a:p>
            <a:pPr marL="285750" indent="-285750">
              <a:buFont typeface="Arial" panose="020B0604020202020204" pitchFamily="34" charset="0"/>
              <a:buChar char="•"/>
            </a:pPr>
            <a:r>
              <a:rPr lang="en-ZA" dirty="0"/>
              <a:t>Establishment and De-establishment </a:t>
            </a:r>
          </a:p>
          <a:p>
            <a:pPr marL="285750" indent="-285750">
              <a:buFont typeface="Arial" panose="020B0604020202020204" pitchFamily="34" charset="0"/>
              <a:buChar char="•"/>
            </a:pPr>
            <a:r>
              <a:rPr lang="en-US" dirty="0"/>
              <a:t>Provision of traffic accommodation facilities, </a:t>
            </a:r>
          </a:p>
          <a:p>
            <a:pPr marL="285750" indent="-285750">
              <a:buFont typeface="Arial" panose="020B0604020202020204" pitchFamily="34" charset="0"/>
              <a:buChar char="•"/>
            </a:pPr>
            <a:r>
              <a:rPr lang="en-ZA" dirty="0"/>
              <a:t>Roadbed preparation, </a:t>
            </a:r>
          </a:p>
          <a:p>
            <a:pPr marL="285750" indent="-285750">
              <a:buFont typeface="Arial" panose="020B0604020202020204" pitchFamily="34" charset="0"/>
              <a:buChar char="•"/>
            </a:pPr>
            <a:r>
              <a:rPr lang="en-ZA" dirty="0"/>
              <a:t>Dumping of gravel material, </a:t>
            </a:r>
          </a:p>
          <a:p>
            <a:pPr marL="285750" indent="-285750">
              <a:buFont typeface="Arial" panose="020B0604020202020204" pitchFamily="34" charset="0"/>
              <a:buChar char="•"/>
            </a:pPr>
            <a:r>
              <a:rPr lang="en-US" dirty="0"/>
              <a:t>Pavement layers of 150 mm gravel compacted 95 % mod AASH </a:t>
            </a:r>
          </a:p>
          <a:p>
            <a:pPr marL="285750" indent="-285750">
              <a:buFont typeface="Arial" panose="020B0604020202020204" pitchFamily="34" charset="0"/>
              <a:buChar char="•"/>
            </a:pPr>
            <a:r>
              <a:rPr lang="en-US" dirty="0"/>
              <a:t>Continuous quality control over materials and workmanship, and compliance with the Particular Specifications with regard to environmental management and occupational health and safety, during all the above construction activities, </a:t>
            </a:r>
          </a:p>
          <a:p>
            <a:pPr marL="285750" indent="-285750">
              <a:buFont typeface="Arial" panose="020B0604020202020204" pitchFamily="34" charset="0"/>
              <a:buChar char="•"/>
            </a:pPr>
            <a:r>
              <a:rPr lang="en-ZA" dirty="0"/>
              <a:t>Clearing of road reserve </a:t>
            </a:r>
          </a:p>
          <a:p>
            <a:pPr marL="285750" indent="-285750">
              <a:buFont typeface="Arial" panose="020B0604020202020204" pitchFamily="34" charset="0"/>
              <a:buChar char="•"/>
            </a:pPr>
            <a:r>
              <a:rPr lang="en-US" dirty="0"/>
              <a:t>Finishing and tidying of the road and road reserve </a:t>
            </a:r>
          </a:p>
          <a:p>
            <a:endParaRPr lang="en-ZA" dirty="0">
              <a:solidFill>
                <a:srgbClr val="FF0000"/>
              </a:solidFill>
            </a:endParaRPr>
          </a:p>
        </p:txBody>
      </p:sp>
    </p:spTree>
    <p:extLst>
      <p:ext uri="{BB962C8B-B14F-4D97-AF65-F5344CB8AC3E}">
        <p14:creationId xmlns:p14="http://schemas.microsoft.com/office/powerpoint/2010/main" val="2926803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0" y="4000766"/>
            <a:ext cx="124937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C42</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66568" y="2183384"/>
            <a:ext cx="9955161" cy="923330"/>
          </a:xfrm>
          <a:prstGeom prst="rect">
            <a:avLst/>
          </a:prstGeom>
        </p:spPr>
        <p:txBody>
          <a:bodyPr wrap="square">
            <a:spAutoFit/>
          </a:bodyPr>
          <a:lstStyle/>
          <a:p>
            <a:endParaRPr lang="en-ZA" dirty="0"/>
          </a:p>
          <a:p>
            <a:r>
              <a:rPr lang="en-US" b="1" dirty="0"/>
              <a:t>1.4 	Extent of the Works  </a:t>
            </a:r>
            <a:endParaRPr lang="en-US" b="1" dirty="0">
              <a:solidFill>
                <a:srgbClr val="000000"/>
              </a:solidFill>
              <a:latin typeface="Arial" panose="020B0604020202020204" pitchFamily="34" charset="0"/>
            </a:endParaRPr>
          </a:p>
          <a:p>
            <a:r>
              <a:rPr lang="en-US" b="1" dirty="0">
                <a:solidFill>
                  <a:srgbClr val="FF0000"/>
                </a:solidFill>
                <a:latin typeface="Arial" panose="020B0604020202020204" pitchFamily="34" charset="0"/>
              </a:rPr>
              <a:t> </a:t>
            </a:r>
            <a:endParaRPr lang="en-ZA" dirty="0">
              <a:solidFill>
                <a:srgbClr val="FF0000"/>
              </a:solidFill>
            </a:endParaRPr>
          </a:p>
        </p:txBody>
      </p:sp>
      <p:sp>
        <p:nvSpPr>
          <p:cNvPr id="2" name="Rectangle 1">
            <a:extLst>
              <a:ext uri="{FF2B5EF4-FFF2-40B4-BE49-F238E27FC236}">
                <a16:creationId xmlns:a16="http://schemas.microsoft.com/office/drawing/2014/main" id="{EAD06FB7-584B-43D1-863C-92120DA7BD9F}"/>
              </a:ext>
            </a:extLst>
          </p:cNvPr>
          <p:cNvSpPr/>
          <p:nvPr/>
        </p:nvSpPr>
        <p:spPr>
          <a:xfrm>
            <a:off x="1386348" y="2827957"/>
            <a:ext cx="9955161" cy="1200329"/>
          </a:xfrm>
          <a:prstGeom prst="rect">
            <a:avLst/>
          </a:prstGeom>
        </p:spPr>
        <p:txBody>
          <a:bodyPr wrap="square">
            <a:spAutoFit/>
          </a:bodyPr>
          <a:lstStyle/>
          <a:p>
            <a:r>
              <a:rPr lang="en-US" dirty="0">
                <a:solidFill>
                  <a:srgbClr val="000000"/>
                </a:solidFill>
                <a:latin typeface="Arial" panose="020B0604020202020204" pitchFamily="34" charset="0"/>
              </a:rPr>
              <a:t>A brief detail of the works for which this specification is applicable is as follows: </a:t>
            </a:r>
          </a:p>
          <a:p>
            <a:r>
              <a:rPr lang="en-ZA" dirty="0">
                <a:solidFill>
                  <a:srgbClr val="000000"/>
                </a:solidFill>
                <a:latin typeface="Arial" panose="020B0604020202020204" pitchFamily="34" charset="0"/>
              </a:rPr>
              <a:t>Roadworks</a:t>
            </a:r>
          </a:p>
          <a:p>
            <a:endParaRPr lang="en-ZA"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(a) 	The design pavement structure is summarized in the following tables:- </a:t>
            </a:r>
            <a:endParaRPr lang="en-ZA" dirty="0"/>
          </a:p>
        </p:txBody>
      </p:sp>
      <p:graphicFrame>
        <p:nvGraphicFramePr>
          <p:cNvPr id="9" name="Table 9">
            <a:extLst>
              <a:ext uri="{FF2B5EF4-FFF2-40B4-BE49-F238E27FC236}">
                <a16:creationId xmlns:a16="http://schemas.microsoft.com/office/drawing/2014/main" id="{D697338C-F735-4251-8671-2A2CF1C4C628}"/>
              </a:ext>
            </a:extLst>
          </p:cNvPr>
          <p:cNvGraphicFramePr>
            <a:graphicFrameLocks noGrp="1"/>
          </p:cNvGraphicFramePr>
          <p:nvPr>
            <p:extLst>
              <p:ext uri="{D42A27DB-BD31-4B8C-83A1-F6EECF244321}">
                <p14:modId xmlns:p14="http://schemas.microsoft.com/office/powerpoint/2010/main" val="1810153303"/>
              </p:ext>
            </p:extLst>
          </p:nvPr>
        </p:nvGraphicFramePr>
        <p:xfrm>
          <a:off x="1386348" y="4427818"/>
          <a:ext cx="10235382" cy="2103120"/>
        </p:xfrm>
        <a:graphic>
          <a:graphicData uri="http://schemas.openxmlformats.org/drawingml/2006/table">
            <a:tbl>
              <a:tblPr firstRow="1" bandRow="1">
                <a:tableStyleId>{5940675A-B579-460E-94D1-54222C63F5DA}</a:tableStyleId>
              </a:tblPr>
              <a:tblGrid>
                <a:gridCol w="2297101">
                  <a:extLst>
                    <a:ext uri="{9D8B030D-6E8A-4147-A177-3AD203B41FA5}">
                      <a16:colId xmlns:a16="http://schemas.microsoft.com/office/drawing/2014/main" val="927025362"/>
                    </a:ext>
                  </a:extLst>
                </a:gridCol>
                <a:gridCol w="2089491">
                  <a:extLst>
                    <a:ext uri="{9D8B030D-6E8A-4147-A177-3AD203B41FA5}">
                      <a16:colId xmlns:a16="http://schemas.microsoft.com/office/drawing/2014/main" val="3113299614"/>
                    </a:ext>
                  </a:extLst>
                </a:gridCol>
                <a:gridCol w="1462198">
                  <a:extLst>
                    <a:ext uri="{9D8B030D-6E8A-4147-A177-3AD203B41FA5}">
                      <a16:colId xmlns:a16="http://schemas.microsoft.com/office/drawing/2014/main" val="2166116860"/>
                    </a:ext>
                  </a:extLst>
                </a:gridCol>
                <a:gridCol w="2557792">
                  <a:extLst>
                    <a:ext uri="{9D8B030D-6E8A-4147-A177-3AD203B41FA5}">
                      <a16:colId xmlns:a16="http://schemas.microsoft.com/office/drawing/2014/main" val="3328706226"/>
                    </a:ext>
                  </a:extLst>
                </a:gridCol>
                <a:gridCol w="1828800">
                  <a:extLst>
                    <a:ext uri="{9D8B030D-6E8A-4147-A177-3AD203B41FA5}">
                      <a16:colId xmlns:a16="http://schemas.microsoft.com/office/drawing/2014/main" val="246019922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tx1"/>
                          </a:solidFill>
                          <a:latin typeface="+mn-lt"/>
                          <a:ea typeface="+mn-ea"/>
                          <a:cs typeface="+mn-cs"/>
                        </a:rPr>
                        <a:t>Layer </a:t>
                      </a:r>
                      <a:r>
                        <a:rPr lang="en-ZA" sz="1800" b="0" i="0" u="none" strike="noStrike" kern="1200" baseline="0" dirty="0">
                          <a:solidFill>
                            <a:schemeClr val="tx1"/>
                          </a:solidFill>
                          <a:latin typeface="+mn-lt"/>
                          <a:ea typeface="+mn-ea"/>
                          <a:cs typeface="+mn-cs"/>
                        </a:rPr>
                        <a:t>	</a:t>
                      </a:r>
                    </a:p>
                    <a:p>
                      <a:endParaRPr lang="en-ZA" dirty="0"/>
                    </a:p>
                  </a:txBody>
                  <a:tcPr/>
                </a:tc>
                <a:tc>
                  <a:txBody>
                    <a:bodyPr/>
                    <a:lstStyle/>
                    <a:p>
                      <a:pPr algn="ctr"/>
                      <a:r>
                        <a:rPr lang="en-ZA" sz="1800" b="1" i="0" u="none" strike="noStrike" kern="1200" baseline="0" dirty="0">
                          <a:solidFill>
                            <a:schemeClr val="tx1"/>
                          </a:solidFill>
                          <a:latin typeface="+mn-lt"/>
                          <a:ea typeface="+mn-ea"/>
                          <a:cs typeface="+mn-cs"/>
                        </a:rPr>
                        <a:t>Thickness </a:t>
                      </a:r>
                      <a:endParaRPr lang="en-ZA" sz="1800" b="0" i="0" u="none" strike="noStrike" kern="1200" baseline="0" dirty="0">
                        <a:solidFill>
                          <a:schemeClr val="tx1"/>
                        </a:solidFill>
                        <a:latin typeface="+mn-lt"/>
                        <a:ea typeface="+mn-ea"/>
                        <a:cs typeface="+mn-cs"/>
                      </a:endParaRPr>
                    </a:p>
                    <a:p>
                      <a:pPr algn="ctr"/>
                      <a:r>
                        <a:rPr lang="en-ZA" sz="1800" b="1" i="0" u="none" strike="noStrike" kern="1200" baseline="0" dirty="0">
                          <a:solidFill>
                            <a:schemeClr val="tx1"/>
                          </a:solidFill>
                          <a:latin typeface="+mn-lt"/>
                          <a:ea typeface="+mn-ea"/>
                          <a:cs typeface="+mn-cs"/>
                        </a:rPr>
                        <a:t>(mm) </a:t>
                      </a:r>
                      <a:r>
                        <a:rPr lang="en-ZA" sz="1800" b="0" i="0" u="none" strike="noStrike" kern="1200" baseline="0" dirty="0">
                          <a:solidFill>
                            <a:schemeClr val="tx1"/>
                          </a:solidFill>
                          <a:latin typeface="+mn-lt"/>
                          <a:ea typeface="+mn-ea"/>
                          <a:cs typeface="+mn-cs"/>
                        </a:rPr>
                        <a:t>	</a:t>
                      </a:r>
                    </a:p>
                    <a:p>
                      <a:endParaRPr lang="en-Z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tx1"/>
                          </a:solidFill>
                          <a:latin typeface="+mn-lt"/>
                          <a:ea typeface="+mn-ea"/>
                          <a:cs typeface="+mn-cs"/>
                        </a:rPr>
                        <a:t>TRH 14       Code </a:t>
                      </a:r>
                      <a:r>
                        <a:rPr lang="en-ZA" sz="1800" b="0" i="0" u="none" strike="noStrike" kern="1200" baseline="0" dirty="0">
                          <a:solidFill>
                            <a:schemeClr val="tx1"/>
                          </a:solidFill>
                          <a:latin typeface="+mn-lt"/>
                          <a:ea typeface="+mn-ea"/>
                          <a:cs typeface="+mn-cs"/>
                        </a:rPr>
                        <a:t>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tx1"/>
                          </a:solidFill>
                          <a:latin typeface="+mn-lt"/>
                          <a:ea typeface="+mn-ea"/>
                          <a:cs typeface="+mn-cs"/>
                        </a:rPr>
                        <a:t>Description </a:t>
                      </a:r>
                      <a:r>
                        <a:rPr lang="en-ZA" sz="1800" b="0" i="0" u="none" strike="noStrike" kern="1200" baseline="0" dirty="0">
                          <a:solidFill>
                            <a:schemeClr val="tx1"/>
                          </a:solidFill>
                          <a:latin typeface="+mn-lt"/>
                          <a:ea typeface="+mn-ea"/>
                          <a:cs typeface="+mn-cs"/>
                        </a:rPr>
                        <a:t>	</a:t>
                      </a:r>
                    </a:p>
                    <a:p>
                      <a:endParaRPr lang="en-ZA" dirty="0"/>
                    </a:p>
                  </a:txBody>
                  <a:tcPr/>
                </a:tc>
                <a:tc>
                  <a:txBody>
                    <a:bodyPr/>
                    <a:lstStyle/>
                    <a:p>
                      <a:pPr algn="ctr"/>
                      <a:r>
                        <a:rPr lang="en-ZA" sz="1800" b="1" i="0" u="none" strike="noStrike" kern="1200" baseline="0" dirty="0">
                          <a:solidFill>
                            <a:schemeClr val="tx1"/>
                          </a:solidFill>
                          <a:latin typeface="+mn-lt"/>
                          <a:ea typeface="+mn-ea"/>
                          <a:cs typeface="+mn-cs"/>
                        </a:rPr>
                        <a:t>Compaction </a:t>
                      </a:r>
                      <a:endParaRPr lang="en-ZA" sz="1800" b="0" i="0" u="none" strike="noStrike" kern="1200" baseline="0" dirty="0">
                        <a:solidFill>
                          <a:schemeClr val="tx1"/>
                        </a:solidFill>
                        <a:latin typeface="+mn-lt"/>
                        <a:ea typeface="+mn-ea"/>
                        <a:cs typeface="+mn-cs"/>
                      </a:endParaRPr>
                    </a:p>
                    <a:p>
                      <a:pPr algn="ctr"/>
                      <a:r>
                        <a:rPr lang="en-ZA" sz="1800" b="1" i="0" u="none" strike="noStrike" kern="1200" baseline="0" dirty="0">
                          <a:solidFill>
                            <a:schemeClr val="tx1"/>
                          </a:solidFill>
                          <a:latin typeface="+mn-lt"/>
                          <a:ea typeface="+mn-ea"/>
                          <a:cs typeface="+mn-cs"/>
                        </a:rPr>
                        <a:t>     (%) </a:t>
                      </a:r>
                      <a:r>
                        <a:rPr lang="en-ZA" sz="1800" b="0" i="0" u="none" strike="noStrike" kern="1200" baseline="0" dirty="0">
                          <a:solidFill>
                            <a:schemeClr val="tx1"/>
                          </a:solidFill>
                          <a:latin typeface="+mn-lt"/>
                          <a:ea typeface="+mn-ea"/>
                          <a:cs typeface="+mn-cs"/>
                        </a:rPr>
                        <a:t>	</a:t>
                      </a:r>
                    </a:p>
                    <a:p>
                      <a:endParaRPr lang="en-ZA" dirty="0"/>
                    </a:p>
                  </a:txBody>
                  <a:tcPr/>
                </a:tc>
                <a:extLst>
                  <a:ext uri="{0D108BD9-81ED-4DB2-BD59-A6C34878D82A}">
                    <a16:rowId xmlns:a16="http://schemas.microsoft.com/office/drawing/2014/main" val="8987193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Gravel Wearing Course 	</a:t>
                      </a:r>
                    </a:p>
                    <a:p>
                      <a:endParaRPr lang="en-ZA" dirty="0"/>
                    </a:p>
                  </a:txBody>
                  <a:tcPr/>
                </a:tc>
                <a:tc>
                  <a:txBody>
                    <a:bodyPr/>
                    <a:lstStyle/>
                    <a:p>
                      <a:r>
                        <a:rPr lang="en-US" dirty="0"/>
                        <a:t>150</a:t>
                      </a:r>
                      <a:endParaRPr lang="en-ZA" dirty="0"/>
                    </a:p>
                  </a:txBody>
                  <a:tcPr/>
                </a:tc>
                <a:tc>
                  <a:txBody>
                    <a:bodyPr/>
                    <a:lstStyle/>
                    <a:p>
                      <a:r>
                        <a:rPr lang="en-US" dirty="0"/>
                        <a:t>-</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Gravel selected from road prism or local borrow pits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dirty="0">
                          <a:solidFill>
                            <a:schemeClr val="tx1"/>
                          </a:solidFill>
                          <a:latin typeface="+mn-lt"/>
                          <a:ea typeface="+mn-ea"/>
                          <a:cs typeface="+mn-cs"/>
                        </a:rPr>
                        <a:t>95% Mod AASHTO 	</a:t>
                      </a:r>
                    </a:p>
                    <a:p>
                      <a:endParaRPr lang="en-ZA" dirty="0"/>
                    </a:p>
                  </a:txBody>
                  <a:tcPr/>
                </a:tc>
                <a:extLst>
                  <a:ext uri="{0D108BD9-81ED-4DB2-BD59-A6C34878D82A}">
                    <a16:rowId xmlns:a16="http://schemas.microsoft.com/office/drawing/2014/main" val="2908070415"/>
                  </a:ext>
                </a:extLst>
              </a:tr>
            </a:tbl>
          </a:graphicData>
        </a:graphic>
      </p:graphicFrame>
    </p:spTree>
    <p:extLst>
      <p:ext uri="{BB962C8B-B14F-4D97-AF65-F5344CB8AC3E}">
        <p14:creationId xmlns:p14="http://schemas.microsoft.com/office/powerpoint/2010/main" val="372986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C42</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66568" y="2183384"/>
            <a:ext cx="9955161" cy="923330"/>
          </a:xfrm>
          <a:prstGeom prst="rect">
            <a:avLst/>
          </a:prstGeom>
        </p:spPr>
        <p:txBody>
          <a:bodyPr wrap="square">
            <a:spAutoFit/>
          </a:bodyPr>
          <a:lstStyle/>
          <a:p>
            <a:endParaRPr lang="en-ZA" dirty="0"/>
          </a:p>
          <a:p>
            <a:r>
              <a:rPr lang="en-US" b="1" dirty="0"/>
              <a:t>1.4 	Extent of the Works  </a:t>
            </a:r>
            <a:endParaRPr lang="en-US" b="1" dirty="0">
              <a:solidFill>
                <a:srgbClr val="000000"/>
              </a:solidFill>
              <a:latin typeface="Arial" panose="020B0604020202020204" pitchFamily="34" charset="0"/>
            </a:endParaRPr>
          </a:p>
          <a:p>
            <a:r>
              <a:rPr lang="en-US" b="1" dirty="0">
                <a:solidFill>
                  <a:srgbClr val="FF0000"/>
                </a:solidFill>
                <a:latin typeface="Arial" panose="020B0604020202020204" pitchFamily="34" charset="0"/>
              </a:rPr>
              <a:t> </a:t>
            </a:r>
            <a:endParaRPr lang="en-ZA" dirty="0">
              <a:solidFill>
                <a:srgbClr val="FF0000"/>
              </a:solidFill>
            </a:endParaRPr>
          </a:p>
        </p:txBody>
      </p:sp>
      <p:sp>
        <p:nvSpPr>
          <p:cNvPr id="2" name="Rectangle 1">
            <a:extLst>
              <a:ext uri="{FF2B5EF4-FFF2-40B4-BE49-F238E27FC236}">
                <a16:creationId xmlns:a16="http://schemas.microsoft.com/office/drawing/2014/main" id="{EAD06FB7-584B-43D1-863C-92120DA7BD9F}"/>
              </a:ext>
            </a:extLst>
          </p:cNvPr>
          <p:cNvSpPr/>
          <p:nvPr/>
        </p:nvSpPr>
        <p:spPr>
          <a:xfrm>
            <a:off x="1386348" y="2827957"/>
            <a:ext cx="9955161" cy="369332"/>
          </a:xfrm>
          <a:prstGeom prst="rect">
            <a:avLst/>
          </a:prstGeom>
        </p:spPr>
        <p:txBody>
          <a:bodyPr wrap="square">
            <a:spAutoFit/>
          </a:bodyPr>
          <a:lstStyle/>
          <a:p>
            <a:r>
              <a:rPr lang="en-US" dirty="0">
                <a:solidFill>
                  <a:srgbClr val="000000"/>
                </a:solidFill>
                <a:latin typeface="Arial" panose="020B0604020202020204" pitchFamily="34" charset="0"/>
              </a:rPr>
              <a:t>(b) 	</a:t>
            </a:r>
            <a:r>
              <a:rPr lang="en-ZA" dirty="0"/>
              <a:t>Material sources and quantities </a:t>
            </a:r>
          </a:p>
        </p:txBody>
      </p:sp>
      <p:graphicFrame>
        <p:nvGraphicFramePr>
          <p:cNvPr id="3" name="Table 7">
            <a:extLst>
              <a:ext uri="{FF2B5EF4-FFF2-40B4-BE49-F238E27FC236}">
                <a16:creationId xmlns:a16="http://schemas.microsoft.com/office/drawing/2014/main" id="{692E4A26-46B5-45E2-BF08-3F8F64FEFB6B}"/>
              </a:ext>
            </a:extLst>
          </p:cNvPr>
          <p:cNvGraphicFramePr>
            <a:graphicFrameLocks noGrp="1"/>
          </p:cNvGraphicFramePr>
          <p:nvPr>
            <p:extLst>
              <p:ext uri="{D42A27DB-BD31-4B8C-83A1-F6EECF244321}">
                <p14:modId xmlns:p14="http://schemas.microsoft.com/office/powerpoint/2010/main" val="2453790150"/>
              </p:ext>
            </p:extLst>
          </p:nvPr>
        </p:nvGraphicFramePr>
        <p:xfrm>
          <a:off x="2032000" y="3476046"/>
          <a:ext cx="8881806" cy="1554480"/>
        </p:xfrm>
        <a:graphic>
          <a:graphicData uri="http://schemas.openxmlformats.org/drawingml/2006/table">
            <a:tbl>
              <a:tblPr firstRow="1" bandRow="1">
                <a:tableStyleId>{5940675A-B579-460E-94D1-54222C63F5DA}</a:tableStyleId>
              </a:tblPr>
              <a:tblGrid>
                <a:gridCol w="2960602">
                  <a:extLst>
                    <a:ext uri="{9D8B030D-6E8A-4147-A177-3AD203B41FA5}">
                      <a16:colId xmlns:a16="http://schemas.microsoft.com/office/drawing/2014/main" val="2090195868"/>
                    </a:ext>
                  </a:extLst>
                </a:gridCol>
                <a:gridCol w="2960602">
                  <a:extLst>
                    <a:ext uri="{9D8B030D-6E8A-4147-A177-3AD203B41FA5}">
                      <a16:colId xmlns:a16="http://schemas.microsoft.com/office/drawing/2014/main" val="526253597"/>
                    </a:ext>
                  </a:extLst>
                </a:gridCol>
                <a:gridCol w="2960602">
                  <a:extLst>
                    <a:ext uri="{9D8B030D-6E8A-4147-A177-3AD203B41FA5}">
                      <a16:colId xmlns:a16="http://schemas.microsoft.com/office/drawing/2014/main" val="314735921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1" i="0" u="none" strike="noStrike" kern="1200" baseline="0" dirty="0">
                          <a:solidFill>
                            <a:schemeClr val="tx1"/>
                          </a:solidFill>
                          <a:latin typeface="+mn-lt"/>
                          <a:ea typeface="+mn-ea"/>
                          <a:cs typeface="+mn-cs"/>
                        </a:rPr>
                        <a:t>Description </a:t>
                      </a:r>
                      <a:r>
                        <a:rPr lang="en-ZA" sz="1800" b="0" i="0" u="none" strike="noStrike" kern="1200" baseline="0" dirty="0">
                          <a:solidFill>
                            <a:schemeClr val="tx1"/>
                          </a:solidFill>
                          <a:latin typeface="+mn-lt"/>
                          <a:ea typeface="+mn-ea"/>
                          <a:cs typeface="+mn-cs"/>
                        </a:rPr>
                        <a:t>	</a:t>
                      </a:r>
                    </a:p>
                    <a:p>
                      <a:endParaRPr lang="en-ZA" dirty="0"/>
                    </a:p>
                  </a:txBody>
                  <a:tcPr/>
                </a:tc>
                <a:tc>
                  <a:txBody>
                    <a:bodyPr/>
                    <a:lstStyle/>
                    <a:p>
                      <a:r>
                        <a:rPr lang="en-US" dirty="0"/>
                        <a:t>Source</a:t>
                      </a:r>
                      <a:endParaRPr lang="en-ZA" dirty="0"/>
                    </a:p>
                  </a:txBody>
                  <a:tcPr/>
                </a:tc>
                <a:tc>
                  <a:txBody>
                    <a:bodyPr/>
                    <a:lstStyle/>
                    <a:p>
                      <a:r>
                        <a:rPr lang="en-US" dirty="0"/>
                        <a:t>Approximate quantity </a:t>
                      </a:r>
                      <a:endParaRPr lang="en-ZA" dirty="0"/>
                    </a:p>
                  </a:txBody>
                  <a:tcPr/>
                </a:tc>
                <a:extLst>
                  <a:ext uri="{0D108BD9-81ED-4DB2-BD59-A6C34878D82A}">
                    <a16:rowId xmlns:a16="http://schemas.microsoft.com/office/drawing/2014/main" val="16825751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Gravel Wearing Course 1 x 150mm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Gravel selected from road prism or local borrow pits 	</a:t>
                      </a:r>
                    </a:p>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i="0" u="none" strike="noStrike" kern="1200" baseline="0">
                          <a:solidFill>
                            <a:schemeClr val="tx1"/>
                          </a:solidFill>
                          <a:effectLst/>
                          <a:latin typeface="Arial" panose="020B0604020202020204" pitchFamily="34" charset="0"/>
                          <a:ea typeface="+mn-ea"/>
                          <a:cs typeface="Times New Roman" panose="02020603050405020304" pitchFamily="18" charset="0"/>
                        </a:rPr>
                        <a:t>7164</a:t>
                      </a:r>
                      <a:r>
                        <a:rPr lang="en-ZA" sz="1800" b="0" i="0" u="none" strike="noStrike" kern="1200" baseline="0">
                          <a:solidFill>
                            <a:schemeClr val="tx1"/>
                          </a:solidFill>
                          <a:latin typeface="+mn-lt"/>
                          <a:ea typeface="+mn-ea"/>
                          <a:cs typeface="+mn-cs"/>
                        </a:rPr>
                        <a:t> </a:t>
                      </a:r>
                      <a:r>
                        <a:rPr lang="en-ZA" sz="1800" b="0" i="0" u="none" strike="noStrike" kern="1200" baseline="0" dirty="0">
                          <a:solidFill>
                            <a:schemeClr val="tx1"/>
                          </a:solidFill>
                          <a:latin typeface="+mn-lt"/>
                          <a:ea typeface="+mn-ea"/>
                          <a:cs typeface="+mn-cs"/>
                        </a:rPr>
                        <a:t>m³ 	</a:t>
                      </a:r>
                    </a:p>
                    <a:p>
                      <a:endParaRPr lang="en-ZA" dirty="0"/>
                    </a:p>
                  </a:txBody>
                  <a:tcPr/>
                </a:tc>
                <a:extLst>
                  <a:ext uri="{0D108BD9-81ED-4DB2-BD59-A6C34878D82A}">
                    <a16:rowId xmlns:a16="http://schemas.microsoft.com/office/drawing/2014/main" val="2994969333"/>
                  </a:ext>
                </a:extLst>
              </a:tr>
            </a:tbl>
          </a:graphicData>
        </a:graphic>
      </p:graphicFrame>
    </p:spTree>
    <p:extLst>
      <p:ext uri="{BB962C8B-B14F-4D97-AF65-F5344CB8AC3E}">
        <p14:creationId xmlns:p14="http://schemas.microsoft.com/office/powerpoint/2010/main" val="276852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C42</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666568" y="2183384"/>
            <a:ext cx="9955161" cy="646331"/>
          </a:xfrm>
          <a:prstGeom prst="rect">
            <a:avLst/>
          </a:prstGeom>
        </p:spPr>
        <p:txBody>
          <a:bodyPr wrap="square">
            <a:spAutoFit/>
          </a:bodyPr>
          <a:lstStyle/>
          <a:p>
            <a:endParaRPr lang="en-ZA" dirty="0"/>
          </a:p>
          <a:p>
            <a:r>
              <a:rPr lang="en-US" b="1" dirty="0"/>
              <a:t>1.5.1 	Access to the Site </a:t>
            </a:r>
            <a:r>
              <a:rPr lang="en-US" b="1" dirty="0">
                <a:solidFill>
                  <a:srgbClr val="FF0000"/>
                </a:solidFill>
                <a:latin typeface="Arial" panose="020B0604020202020204" pitchFamily="34" charset="0"/>
              </a:rPr>
              <a:t> </a:t>
            </a:r>
            <a:endParaRPr lang="en-ZA" dirty="0">
              <a:solidFill>
                <a:srgbClr val="FF0000"/>
              </a:solidFill>
            </a:endParaRPr>
          </a:p>
        </p:txBody>
      </p:sp>
      <p:sp>
        <p:nvSpPr>
          <p:cNvPr id="7" name="Rectangle 6">
            <a:extLst>
              <a:ext uri="{FF2B5EF4-FFF2-40B4-BE49-F238E27FC236}">
                <a16:creationId xmlns:a16="http://schemas.microsoft.com/office/drawing/2014/main" id="{9864ABDE-F05E-4859-92A7-EA5A4B31E2BA}"/>
              </a:ext>
            </a:extLst>
          </p:cNvPr>
          <p:cNvSpPr/>
          <p:nvPr/>
        </p:nvSpPr>
        <p:spPr>
          <a:xfrm>
            <a:off x="1696065" y="3032593"/>
            <a:ext cx="9453716" cy="2031325"/>
          </a:xfrm>
          <a:prstGeom prst="rect">
            <a:avLst/>
          </a:prstGeom>
        </p:spPr>
        <p:txBody>
          <a:bodyPr wrap="square">
            <a:spAutoFit/>
          </a:bodyPr>
          <a:lstStyle/>
          <a:p>
            <a:pPr lvl="0"/>
            <a:r>
              <a:rPr lang="en-US" dirty="0">
                <a:solidFill>
                  <a:srgbClr val="000000"/>
                </a:solidFill>
                <a:latin typeface="Arial" panose="020B0604020202020204" pitchFamily="34" charset="0"/>
              </a:rPr>
              <a:t>Access to the site can be obtained from P145 &amp; L805 in the </a:t>
            </a:r>
            <a:r>
              <a:rPr lang="en-US" dirty="0" err="1">
                <a:solidFill>
                  <a:srgbClr val="000000"/>
                </a:solidFill>
                <a:latin typeface="Arial" panose="020B0604020202020204" pitchFamily="34" charset="0"/>
              </a:rPr>
              <a:t>uMngeni</a:t>
            </a:r>
            <a:r>
              <a:rPr lang="en-US" dirty="0">
                <a:solidFill>
                  <a:srgbClr val="000000"/>
                </a:solidFill>
                <a:latin typeface="Arial" panose="020B0604020202020204" pitchFamily="34" charset="0"/>
              </a:rPr>
              <a:t> Local Municipality (KZ222). </a:t>
            </a:r>
          </a:p>
          <a:p>
            <a:pPr lvl="0"/>
            <a:r>
              <a:rPr lang="en-US" dirty="0">
                <a:solidFill>
                  <a:srgbClr val="000000"/>
                </a:solidFill>
                <a:latin typeface="Arial" panose="020B0604020202020204" pitchFamily="34" charset="0"/>
              </a:rPr>
              <a:t>Throughout the duration of the contract, Roads shall be shared with other contractors engaged by the KwaZulu-Natal Department of Transport on the identified projects whose construction activities may affect access from time to time. The Contractor shall therefore be required to liaise on an ongoing basis with these other contractors with respect to access related matters throughout the duration of the contract. </a:t>
            </a:r>
            <a:endParaRPr lang="en-ZA" dirty="0">
              <a:solidFill>
                <a:srgbClr val="000000"/>
              </a:solidFill>
            </a:endParaRPr>
          </a:p>
        </p:txBody>
      </p:sp>
    </p:spTree>
    <p:extLst>
      <p:ext uri="{BB962C8B-B14F-4D97-AF65-F5344CB8AC3E}">
        <p14:creationId xmlns:p14="http://schemas.microsoft.com/office/powerpoint/2010/main" val="3892795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0" y="3055472"/>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C43</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US" b="1" dirty="0"/>
              <a:t>1.5.6	 Material sources, spoil and stockpile areas </a:t>
            </a:r>
            <a:endParaRPr lang="en-ZA" dirty="0">
              <a:solidFill>
                <a:srgbClr val="FF0000"/>
              </a:solidFill>
            </a:endParaRPr>
          </a:p>
        </p:txBody>
      </p:sp>
      <p:sp>
        <p:nvSpPr>
          <p:cNvPr id="7" name="Rectangle 6">
            <a:extLst>
              <a:ext uri="{FF2B5EF4-FFF2-40B4-BE49-F238E27FC236}">
                <a16:creationId xmlns:a16="http://schemas.microsoft.com/office/drawing/2014/main" id="{9864ABDE-F05E-4859-92A7-EA5A4B31E2BA}"/>
              </a:ext>
            </a:extLst>
          </p:cNvPr>
          <p:cNvSpPr/>
          <p:nvPr/>
        </p:nvSpPr>
        <p:spPr>
          <a:xfrm>
            <a:off x="1696065" y="3032593"/>
            <a:ext cx="9453716" cy="923330"/>
          </a:xfrm>
          <a:prstGeom prst="rect">
            <a:avLst/>
          </a:prstGeom>
        </p:spPr>
        <p:txBody>
          <a:bodyPr wrap="square">
            <a:spAutoFit/>
          </a:bodyPr>
          <a:lstStyle/>
          <a:p>
            <a:r>
              <a:rPr lang="en-US" dirty="0"/>
              <a:t>The Borrow pit for P145 and L805 is located at approximately at km marker 21+500 on D369 on the right-hand side. The borrow pit is 0,5 km away from D369,16.70km away from 145 AND 21.500 km away from L805 total kilom15.32 kilometers.</a:t>
            </a:r>
            <a:endParaRPr lang="en-ZA" dirty="0"/>
          </a:p>
        </p:txBody>
      </p:sp>
      <p:graphicFrame>
        <p:nvGraphicFramePr>
          <p:cNvPr id="2" name="Table 1">
            <a:extLst>
              <a:ext uri="{FF2B5EF4-FFF2-40B4-BE49-F238E27FC236}">
                <a16:creationId xmlns:a16="http://schemas.microsoft.com/office/drawing/2014/main" id="{0282153F-3EBF-41C0-B29B-8EE1BF7B02D3}"/>
              </a:ext>
            </a:extLst>
          </p:cNvPr>
          <p:cNvGraphicFramePr>
            <a:graphicFrameLocks noGrp="1"/>
          </p:cNvGraphicFramePr>
          <p:nvPr>
            <p:extLst>
              <p:ext uri="{D42A27DB-BD31-4B8C-83A1-F6EECF244321}">
                <p14:modId xmlns:p14="http://schemas.microsoft.com/office/powerpoint/2010/main" val="1853918108"/>
              </p:ext>
            </p:extLst>
          </p:nvPr>
        </p:nvGraphicFramePr>
        <p:xfrm>
          <a:off x="1575395" y="4590329"/>
          <a:ext cx="9041209" cy="747014"/>
        </p:xfrm>
        <a:graphic>
          <a:graphicData uri="http://schemas.openxmlformats.org/drawingml/2006/table">
            <a:tbl>
              <a:tblPr firstRow="1" firstCol="1" bandRow="1">
                <a:tableStyleId>{69012ECD-51FC-41F1-AA8D-1B2483CD663E}</a:tableStyleId>
              </a:tblPr>
              <a:tblGrid>
                <a:gridCol w="3042312">
                  <a:extLst>
                    <a:ext uri="{9D8B030D-6E8A-4147-A177-3AD203B41FA5}">
                      <a16:colId xmlns:a16="http://schemas.microsoft.com/office/drawing/2014/main" val="2140239595"/>
                    </a:ext>
                  </a:extLst>
                </a:gridCol>
                <a:gridCol w="3062769">
                  <a:extLst>
                    <a:ext uri="{9D8B030D-6E8A-4147-A177-3AD203B41FA5}">
                      <a16:colId xmlns:a16="http://schemas.microsoft.com/office/drawing/2014/main" val="214189960"/>
                    </a:ext>
                  </a:extLst>
                </a:gridCol>
                <a:gridCol w="2936128">
                  <a:extLst>
                    <a:ext uri="{9D8B030D-6E8A-4147-A177-3AD203B41FA5}">
                      <a16:colId xmlns:a16="http://schemas.microsoft.com/office/drawing/2014/main" val="4062592461"/>
                    </a:ext>
                  </a:extLst>
                </a:gridCol>
              </a:tblGrid>
              <a:tr h="588010">
                <a:tc>
                  <a:txBody>
                    <a:bodyPr/>
                    <a:lstStyle/>
                    <a:p>
                      <a:pPr algn="l">
                        <a:lnSpc>
                          <a:spcPct val="150000"/>
                        </a:lnSpc>
                        <a:spcBef>
                          <a:spcPts val="600"/>
                        </a:spcBef>
                        <a:spcAft>
                          <a:spcPts val="0"/>
                        </a:spcAft>
                      </a:pPr>
                      <a:endParaRPr lang="en-US" sz="100" dirty="0">
                        <a:solidFill>
                          <a:schemeClr val="bg1"/>
                        </a:solidFill>
                        <a:effectLst/>
                        <a:latin typeface="Arial" panose="020B0604020202020204" pitchFamily="34" charset="0"/>
                        <a:ea typeface="Times New Roman" panose="02020603050405020304" pitchFamily="18" charset="0"/>
                      </a:endParaRPr>
                    </a:p>
                    <a:p>
                      <a:pPr algn="l">
                        <a:lnSpc>
                          <a:spcPct val="150000"/>
                        </a:lnSpc>
                        <a:spcBef>
                          <a:spcPts val="600"/>
                        </a:spcBef>
                        <a:spcAft>
                          <a:spcPts val="0"/>
                        </a:spcAft>
                      </a:pPr>
                      <a:r>
                        <a:rPr lang="en-US" sz="1800" dirty="0">
                          <a:solidFill>
                            <a:schemeClr val="bg1"/>
                          </a:solidFill>
                          <a:effectLst/>
                          <a:latin typeface="Arial" panose="020B0604020202020204" pitchFamily="34" charset="0"/>
                          <a:ea typeface="Times New Roman" panose="02020603050405020304" pitchFamily="18" charset="0"/>
                        </a:rPr>
                        <a:t>D369</a:t>
                      </a:r>
                    </a:p>
                    <a:p>
                      <a:pPr algn="l">
                        <a:lnSpc>
                          <a:spcPct val="150000"/>
                        </a:lnSpc>
                        <a:spcBef>
                          <a:spcPts val="600"/>
                        </a:spcBef>
                        <a:spcAft>
                          <a:spcPts val="0"/>
                        </a:spcAft>
                      </a:pPr>
                      <a:endParaRPr lang="en-ZA" sz="800" dirty="0">
                        <a:solidFill>
                          <a:schemeClr val="bg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endParaRPr lang="en-GB" sz="100" dirty="0">
                        <a:solidFill>
                          <a:schemeClr val="bg1"/>
                        </a:solidFill>
                        <a:effectLst/>
                      </a:endParaRPr>
                    </a:p>
                    <a:p>
                      <a:pPr algn="l">
                        <a:lnSpc>
                          <a:spcPct val="120000"/>
                        </a:lnSpc>
                        <a:spcBef>
                          <a:spcPts val="600"/>
                        </a:spcBef>
                        <a:spcAft>
                          <a:spcPts val="600"/>
                        </a:spcAft>
                      </a:pPr>
                      <a:r>
                        <a:rPr lang="en-GB" sz="1800" dirty="0">
                          <a:solidFill>
                            <a:schemeClr val="bg1"/>
                          </a:solidFill>
                          <a:effectLst/>
                        </a:rPr>
                        <a:t>29.45755°S</a:t>
                      </a:r>
                      <a:endParaRPr lang="en-ZA" sz="1800" dirty="0">
                        <a:solidFill>
                          <a:schemeClr val="bg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endParaRPr lang="en-GB" sz="100" dirty="0">
                        <a:solidFill>
                          <a:schemeClr val="bg1"/>
                        </a:solidFill>
                        <a:effectLst/>
                      </a:endParaRPr>
                    </a:p>
                    <a:p>
                      <a:pPr algn="l">
                        <a:lnSpc>
                          <a:spcPct val="150000"/>
                        </a:lnSpc>
                        <a:spcBef>
                          <a:spcPts val="600"/>
                        </a:spcBef>
                        <a:spcAft>
                          <a:spcPts val="0"/>
                        </a:spcAft>
                      </a:pPr>
                      <a:r>
                        <a:rPr lang="en-GB" sz="1800" dirty="0">
                          <a:solidFill>
                            <a:schemeClr val="bg1"/>
                          </a:solidFill>
                          <a:effectLst/>
                        </a:rPr>
                        <a:t>30.15632°E</a:t>
                      </a:r>
                      <a:endParaRPr lang="en-ZA" sz="1800" dirty="0">
                        <a:solidFill>
                          <a:schemeClr val="bg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75460506"/>
                  </a:ext>
                </a:extLst>
              </a:tr>
            </a:tbl>
          </a:graphicData>
        </a:graphic>
      </p:graphicFrame>
    </p:spTree>
    <p:extLst>
      <p:ext uri="{BB962C8B-B14F-4D97-AF65-F5344CB8AC3E}">
        <p14:creationId xmlns:p14="http://schemas.microsoft.com/office/powerpoint/2010/main" val="3480861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C44</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1.7	 Testing of materials </a:t>
            </a:r>
            <a:endParaRPr lang="en-ZA" dirty="0">
              <a:solidFill>
                <a:srgbClr val="FF0000"/>
              </a:solidFill>
            </a:endParaRPr>
          </a:p>
        </p:txBody>
      </p:sp>
      <p:sp>
        <p:nvSpPr>
          <p:cNvPr id="7" name="Rectangle 6">
            <a:extLst>
              <a:ext uri="{FF2B5EF4-FFF2-40B4-BE49-F238E27FC236}">
                <a16:creationId xmlns:a16="http://schemas.microsoft.com/office/drawing/2014/main" id="{9864ABDE-F05E-4859-92A7-EA5A4B31E2BA}"/>
              </a:ext>
            </a:extLst>
          </p:cNvPr>
          <p:cNvSpPr/>
          <p:nvPr/>
        </p:nvSpPr>
        <p:spPr>
          <a:xfrm>
            <a:off x="1696065" y="3032593"/>
            <a:ext cx="9453716" cy="1477328"/>
          </a:xfrm>
          <a:prstGeom prst="rect">
            <a:avLst/>
          </a:prstGeom>
        </p:spPr>
        <p:txBody>
          <a:bodyPr wrap="square">
            <a:spAutoFit/>
          </a:bodyPr>
          <a:lstStyle/>
          <a:p>
            <a:r>
              <a:rPr lang="en-US" dirty="0">
                <a:solidFill>
                  <a:srgbClr val="FF0000"/>
                </a:solidFill>
              </a:rPr>
              <a:t>The Contractor shall arrange for all tests required for process control to be done by a laboratory acceptable to and approved by the Engineer. </a:t>
            </a:r>
          </a:p>
          <a:p>
            <a:endParaRPr lang="en-US" dirty="0">
              <a:solidFill>
                <a:srgbClr val="FF0000"/>
              </a:solidFill>
            </a:endParaRPr>
          </a:p>
          <a:p>
            <a:r>
              <a:rPr lang="en-US" dirty="0">
                <a:solidFill>
                  <a:srgbClr val="C00000"/>
                </a:solidFill>
              </a:rPr>
              <a:t>Laboratory must operates under the auspices of a SANAS accreditation and with the necessary quality assurance plans. </a:t>
            </a:r>
            <a:endParaRPr lang="en-ZA" dirty="0">
              <a:solidFill>
                <a:srgbClr val="C00000"/>
              </a:solidFill>
            </a:endParaRPr>
          </a:p>
        </p:txBody>
      </p:sp>
    </p:spTree>
    <p:extLst>
      <p:ext uri="{BB962C8B-B14F-4D97-AF65-F5344CB8AC3E}">
        <p14:creationId xmlns:p14="http://schemas.microsoft.com/office/powerpoint/2010/main" val="369371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C45</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1.10 	Contractor’s campsite (Project Specific) f materials </a:t>
            </a:r>
            <a:endParaRPr lang="en-ZA" dirty="0">
              <a:solidFill>
                <a:srgbClr val="FF0000"/>
              </a:solidFill>
            </a:endParaRPr>
          </a:p>
        </p:txBody>
      </p:sp>
      <p:sp>
        <p:nvSpPr>
          <p:cNvPr id="2" name="Rectangle 1">
            <a:extLst>
              <a:ext uri="{FF2B5EF4-FFF2-40B4-BE49-F238E27FC236}">
                <a16:creationId xmlns:a16="http://schemas.microsoft.com/office/drawing/2014/main" id="{00DEE9BF-56D4-4487-ABAC-EF8800A42F2F}"/>
              </a:ext>
            </a:extLst>
          </p:cNvPr>
          <p:cNvSpPr/>
          <p:nvPr/>
        </p:nvSpPr>
        <p:spPr>
          <a:xfrm>
            <a:off x="1489587" y="3079447"/>
            <a:ext cx="9955161" cy="2585323"/>
          </a:xfrm>
          <a:prstGeom prst="rect">
            <a:avLst/>
          </a:prstGeom>
        </p:spPr>
        <p:txBody>
          <a:bodyPr wrap="square">
            <a:spAutoFit/>
          </a:bodyPr>
          <a:lstStyle/>
          <a:p>
            <a:r>
              <a:rPr lang="en-US" dirty="0">
                <a:solidFill>
                  <a:srgbClr val="FF0000"/>
                </a:solidFill>
                <a:latin typeface="Arial" panose="020B0604020202020204" pitchFamily="34" charset="0"/>
              </a:rPr>
              <a:t>The Contractor shall make his own arrangements for the provision of his campsite and housing for construction personnel but the chosen site shall be subject to the approval of the Employer’s Agent and the local authorities.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standard of the Contractor's camp, offices, accommodation, ablution, and other facilities must comply with the requirements of all local authority, environmental and industrial regulations concerned. In establishing and maintaining his campsite, due cognisance is to be taken of the requirements of clause A1.3.3 of the Standard Specifications for Road and Bridge Works for South African Road Authorities (COTO), Draft Standard (DS), October 2020. </a:t>
            </a:r>
            <a:endParaRPr lang="en-ZA" dirty="0"/>
          </a:p>
        </p:txBody>
      </p:sp>
    </p:spTree>
    <p:extLst>
      <p:ext uri="{BB962C8B-B14F-4D97-AF65-F5344CB8AC3E}">
        <p14:creationId xmlns:p14="http://schemas.microsoft.com/office/powerpoint/2010/main" val="79969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4</a:t>
            </a:fld>
            <a:endParaRPr lang="en-ZA"/>
          </a:p>
        </p:txBody>
      </p:sp>
      <p:sp>
        <p:nvSpPr>
          <p:cNvPr id="9" name="TextBox 8">
            <a:extLst>
              <a:ext uri="{FF2B5EF4-FFF2-40B4-BE49-F238E27FC236}">
                <a16:creationId xmlns:a16="http://schemas.microsoft.com/office/drawing/2014/main" id="{66DC6896-B307-4FC7-B2B5-367530427048}"/>
              </a:ext>
            </a:extLst>
          </p:cNvPr>
          <p:cNvSpPr txBox="1"/>
          <p:nvPr/>
        </p:nvSpPr>
        <p:spPr>
          <a:xfrm>
            <a:off x="1522147" y="999258"/>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rPr>
              <a:t>ENQUIRES</a:t>
            </a:r>
          </a:p>
        </p:txBody>
      </p:sp>
      <p:sp>
        <p:nvSpPr>
          <p:cNvPr id="10" name="Rectangle 9">
            <a:extLst>
              <a:ext uri="{FF2B5EF4-FFF2-40B4-BE49-F238E27FC236}">
                <a16:creationId xmlns:a16="http://schemas.microsoft.com/office/drawing/2014/main" id="{CCC1E3BE-E8D1-408C-89BF-F84799C76B5F}"/>
              </a:ext>
            </a:extLst>
          </p:cNvPr>
          <p:cNvSpPr/>
          <p:nvPr/>
        </p:nvSpPr>
        <p:spPr>
          <a:xfrm>
            <a:off x="1182254" y="1666278"/>
            <a:ext cx="9698181" cy="456535"/>
          </a:xfrm>
          <a:prstGeom prst="rect">
            <a:avLst/>
          </a:prstGeom>
        </p:spPr>
        <p:txBody>
          <a:bodyPr wrap="square">
            <a:spAutoFit/>
          </a:bodyPr>
          <a:lstStyle/>
          <a:p>
            <a:pPr>
              <a:lnSpc>
                <a:spcPct val="150000"/>
              </a:lnSpc>
              <a:spcBef>
                <a:spcPts val="200"/>
              </a:spcBef>
              <a:spcAft>
                <a:spcPts val="200"/>
              </a:spcAft>
            </a:pPr>
            <a:r>
              <a:rPr lang="en-GB" dirty="0">
                <a:latin typeface="Arial" panose="020B0604020202020204" pitchFamily="34" charset="0"/>
                <a:ea typeface="Times New Roman" panose="02020603050405020304" pitchFamily="18" charset="0"/>
                <a:cs typeface="Arial" panose="020B0604020202020204" pitchFamily="34"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Queries relating to issues arising from these documents may be addressed to the following: </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F070269B-D34D-4FD0-9116-53D84F4B06E8}"/>
              </a:ext>
            </a:extLst>
          </p:cNvPr>
          <p:cNvGraphicFramePr>
            <a:graphicFrameLocks noGrp="1"/>
          </p:cNvGraphicFramePr>
          <p:nvPr>
            <p:extLst>
              <p:ext uri="{D42A27DB-BD31-4B8C-83A1-F6EECF244321}">
                <p14:modId xmlns:p14="http://schemas.microsoft.com/office/powerpoint/2010/main" val="3103687565"/>
              </p:ext>
            </p:extLst>
          </p:nvPr>
        </p:nvGraphicFramePr>
        <p:xfrm>
          <a:off x="807719" y="3026094"/>
          <a:ext cx="10315364" cy="2468880"/>
        </p:xfrm>
        <a:graphic>
          <a:graphicData uri="http://schemas.openxmlformats.org/drawingml/2006/table">
            <a:tbl>
              <a:tblPr firstRow="1" bandRow="1">
                <a:tableStyleId>{5940675A-B579-460E-94D1-54222C63F5DA}</a:tableStyleId>
              </a:tblPr>
              <a:tblGrid>
                <a:gridCol w="1085736">
                  <a:extLst>
                    <a:ext uri="{9D8B030D-6E8A-4147-A177-3AD203B41FA5}">
                      <a16:colId xmlns:a16="http://schemas.microsoft.com/office/drawing/2014/main" val="1160881496"/>
                    </a:ext>
                  </a:extLst>
                </a:gridCol>
                <a:gridCol w="1099127">
                  <a:extLst>
                    <a:ext uri="{9D8B030D-6E8A-4147-A177-3AD203B41FA5}">
                      <a16:colId xmlns:a16="http://schemas.microsoft.com/office/drawing/2014/main" val="1823704090"/>
                    </a:ext>
                  </a:extLst>
                </a:gridCol>
                <a:gridCol w="2309091">
                  <a:extLst>
                    <a:ext uri="{9D8B030D-6E8A-4147-A177-3AD203B41FA5}">
                      <a16:colId xmlns:a16="http://schemas.microsoft.com/office/drawing/2014/main" val="4233333029"/>
                    </a:ext>
                  </a:extLst>
                </a:gridCol>
                <a:gridCol w="3870036">
                  <a:extLst>
                    <a:ext uri="{9D8B030D-6E8A-4147-A177-3AD203B41FA5}">
                      <a16:colId xmlns:a16="http://schemas.microsoft.com/office/drawing/2014/main" val="63935571"/>
                    </a:ext>
                  </a:extLst>
                </a:gridCol>
                <a:gridCol w="1951374">
                  <a:extLst>
                    <a:ext uri="{9D8B030D-6E8A-4147-A177-3AD203B41FA5}">
                      <a16:colId xmlns:a16="http://schemas.microsoft.com/office/drawing/2014/main" val="862218932"/>
                    </a:ext>
                  </a:extLst>
                </a:gridCol>
              </a:tblGrid>
              <a:tr h="331680">
                <a:tc gridSpan="5">
                  <a:txBody>
                    <a:bodyPr/>
                    <a:lstStyle/>
                    <a:p>
                      <a:pPr algn="ctr"/>
                      <a:r>
                        <a:rPr lang="en-ZA" dirty="0">
                          <a:solidFill>
                            <a:schemeClr val="tx1"/>
                          </a:solidFill>
                        </a:rPr>
                        <a:t>ALL ENQUIRIES</a:t>
                      </a:r>
                    </a:p>
                  </a:txBody>
                  <a:tcPr/>
                </a:tc>
                <a:tc hMerge="1">
                  <a:txBody>
                    <a:bodyPr/>
                    <a:lstStyle/>
                    <a:p>
                      <a:endParaRPr lang="en-ZA">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60672781"/>
                  </a:ext>
                </a:extLst>
              </a:tr>
              <a:tr h="580440">
                <a:tc>
                  <a:txBody>
                    <a:bodyPr/>
                    <a:lstStyle/>
                    <a:p>
                      <a:endParaRPr lang="en-ZA" sz="1800" b="0" dirty="0"/>
                    </a:p>
                  </a:txBody>
                  <a:tcPr/>
                </a:tc>
                <a:tc>
                  <a:txBody>
                    <a:bodyPr/>
                    <a:lstStyle/>
                    <a:p>
                      <a:r>
                        <a:rPr lang="en-US" sz="1800" b="1" kern="1200" dirty="0">
                          <a:solidFill>
                            <a:srgbClr val="FF0000"/>
                          </a:solidFill>
                          <a:effectLst/>
                          <a:latin typeface="+mn-lt"/>
                          <a:ea typeface="+mn-ea"/>
                          <a:cs typeface="+mn-cs"/>
                        </a:rPr>
                        <a:t>Project</a:t>
                      </a:r>
                      <a:endParaRPr lang="en-ZA" sz="1800" b="1"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effectLst/>
                          <a:latin typeface="+mn-lt"/>
                          <a:ea typeface="+mn-ea"/>
                          <a:cs typeface="+mn-cs"/>
                        </a:rPr>
                        <a:t>Contact Person</a:t>
                      </a:r>
                      <a:endParaRPr lang="en-ZA" sz="1800" b="1" kern="1200" dirty="0">
                        <a:solidFill>
                          <a:srgbClr val="FF0000"/>
                        </a:solidFill>
                        <a:effectLst/>
                        <a:latin typeface="+mn-lt"/>
                        <a:ea typeface="+mn-ea"/>
                        <a:cs typeface="+mn-cs"/>
                      </a:endParaRPr>
                    </a:p>
                    <a:p>
                      <a:endParaRPr lang="en-ZA" sz="1800" b="1"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effectLst/>
                          <a:latin typeface="+mn-lt"/>
                          <a:ea typeface="+mn-ea"/>
                          <a:cs typeface="+mn-cs"/>
                        </a:rPr>
                        <a:t>Email Address </a:t>
                      </a:r>
                      <a:endParaRPr lang="en-ZA" sz="1800" b="1"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FF0000"/>
                          </a:solidFill>
                          <a:effectLst/>
                          <a:latin typeface="+mn-lt"/>
                          <a:ea typeface="+mn-ea"/>
                          <a:cs typeface="+mn-cs"/>
                        </a:rPr>
                        <a:t>Telephone </a:t>
                      </a:r>
                      <a:endParaRPr lang="en-ZA" sz="1800" b="1" kern="1200" dirty="0">
                        <a:solidFill>
                          <a:srgbClr val="FF0000"/>
                        </a:solidFill>
                        <a:effectLst/>
                        <a:latin typeface="+mn-lt"/>
                        <a:ea typeface="+mn-ea"/>
                        <a:cs typeface="+mn-cs"/>
                      </a:endParaRPr>
                    </a:p>
                    <a:p>
                      <a:endParaRPr lang="en-ZA" sz="1800" b="1" kern="1200" dirty="0">
                        <a:solidFill>
                          <a:srgbClr val="FF0000"/>
                        </a:solidFill>
                        <a:effectLst/>
                        <a:latin typeface="+mn-lt"/>
                        <a:ea typeface="+mn-ea"/>
                        <a:cs typeface="+mn-cs"/>
                      </a:endParaRPr>
                    </a:p>
                  </a:txBody>
                  <a:tcPr/>
                </a:tc>
                <a:extLst>
                  <a:ext uri="{0D108BD9-81ED-4DB2-BD59-A6C34878D82A}">
                    <a16:rowId xmlns:a16="http://schemas.microsoft.com/office/drawing/2014/main" val="3495202574"/>
                  </a:ext>
                </a:extLst>
              </a:tr>
              <a:tr h="663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mn-lt"/>
                          <a:ea typeface="+mn-ea"/>
                          <a:cs typeface="+mn-cs"/>
                        </a:rPr>
                        <a:t>Technical </a:t>
                      </a:r>
                      <a:endParaRPr lang="en-ZA" sz="1400" b="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P145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mn-lt"/>
                        </a:rPr>
                        <a:t>L 805</a:t>
                      </a:r>
                      <a:endParaRPr lang="en-ZA" b="0" dirty="0">
                        <a:solidFill>
                          <a:schemeClr val="tx1"/>
                        </a:solidFill>
                        <a:latin typeface="+mn-lt"/>
                      </a:endParaRPr>
                    </a:p>
                  </a:txBody>
                  <a:tcPr/>
                </a:tc>
                <a:tc>
                  <a:txBody>
                    <a:bodyPr/>
                    <a:lstStyle/>
                    <a:p>
                      <a:r>
                        <a:rPr lang="en-ZA" sz="1800" b="1" i="0" u="none" strike="noStrike" kern="1200" baseline="0" dirty="0">
                          <a:solidFill>
                            <a:schemeClr val="tx1"/>
                          </a:solidFill>
                          <a:latin typeface="+mn-lt"/>
                          <a:ea typeface="+mn-ea"/>
                          <a:cs typeface="+mn-cs"/>
                        </a:rPr>
                        <a:t>Mr. </a:t>
                      </a:r>
                      <a:r>
                        <a:rPr lang="en-ZA" sz="1800" b="1" i="0" u="none" strike="noStrike" kern="1200" baseline="0" dirty="0" err="1">
                          <a:solidFill>
                            <a:schemeClr val="tx1"/>
                          </a:solidFill>
                          <a:latin typeface="+mn-lt"/>
                          <a:ea typeface="+mn-ea"/>
                          <a:cs typeface="+mn-cs"/>
                        </a:rPr>
                        <a:t>P.M.Thabethe</a:t>
                      </a:r>
                      <a:r>
                        <a:rPr lang="en-ZA" sz="1800" b="1" i="0" u="none" strike="noStrike" kern="1200" baseline="0" dirty="0">
                          <a:solidFill>
                            <a:schemeClr val="tx1"/>
                          </a:solidFill>
                          <a:latin typeface="+mn-lt"/>
                          <a:ea typeface="+mn-ea"/>
                          <a:cs typeface="+mn-cs"/>
                        </a:rPr>
                        <a:t> </a:t>
                      </a:r>
                      <a:r>
                        <a:rPr lang="en-ZA" sz="1800" b="0" i="0" u="none" strike="noStrike" kern="1200" baseline="0" dirty="0">
                          <a:solidFill>
                            <a:schemeClr val="tx1"/>
                          </a:solidFill>
                          <a:latin typeface="+mn-lt"/>
                          <a:ea typeface="+mn-ea"/>
                          <a:cs typeface="+mn-cs"/>
                        </a:rPr>
                        <a:t>	</a:t>
                      </a:r>
                    </a:p>
                  </a:txBody>
                  <a:tcPr/>
                </a:tc>
                <a:tc>
                  <a:txBody>
                    <a:bodyPr/>
                    <a:lstStyle/>
                    <a:p>
                      <a:r>
                        <a:rPr lang="en-ZA" sz="1400" b="1" i="0" u="none" strike="noStrike" kern="1200" baseline="0" dirty="0">
                          <a:solidFill>
                            <a:schemeClr val="tx1"/>
                          </a:solidFill>
                          <a:latin typeface="+mn-lt"/>
                          <a:ea typeface="+mn-ea"/>
                          <a:cs typeface="+mn-cs"/>
                          <a:hlinkClick r:id="rId2"/>
                        </a:rPr>
                        <a:t>Protus.thabethe@kzntransport.gov.za</a:t>
                      </a:r>
                      <a:r>
                        <a:rPr lang="en-ZA" sz="1400" b="1" i="0" u="none" strike="noStrike" kern="1200" baseline="0" dirty="0">
                          <a:solidFill>
                            <a:schemeClr val="tx1"/>
                          </a:solidFill>
                          <a:latin typeface="+mn-lt"/>
                          <a:ea typeface="+mn-ea"/>
                          <a:cs typeface="+mn-cs"/>
                        </a:rPr>
                        <a:t>  </a:t>
                      </a:r>
                      <a:r>
                        <a:rPr lang="en-ZA" sz="14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1"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tx1"/>
                          </a:solidFill>
                          <a:latin typeface="+mn-lt"/>
                          <a:ea typeface="+mn-ea"/>
                          <a:cs typeface="+mn-cs"/>
                        </a:rPr>
                        <a:t>+27 33 940 4800 </a:t>
                      </a:r>
                    </a:p>
                  </a:txBody>
                  <a:tcPr/>
                </a:tc>
                <a:extLst>
                  <a:ext uri="{0D108BD9-81ED-4DB2-BD59-A6C34878D82A}">
                    <a16:rowId xmlns:a16="http://schemas.microsoft.com/office/drawing/2014/main" val="2672733819"/>
                  </a:ext>
                </a:extLst>
              </a:tr>
              <a:tr h="746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rPr>
                        <a:t>SCM</a:t>
                      </a:r>
                      <a:endParaRPr lang="en-ZA" sz="1400" b="0" dirty="0">
                        <a:latin typeface="+mn-lt"/>
                      </a:endParaRPr>
                    </a:p>
                  </a:txBody>
                  <a:tcPr/>
                </a:tc>
                <a:tc vMerge="1">
                  <a:txBody>
                    <a:bodyPr/>
                    <a:lstStyle/>
                    <a:p>
                      <a:endParaRPr lang="en-ZA"/>
                    </a:p>
                  </a:txBody>
                  <a:tcPr/>
                </a:tc>
                <a:tc>
                  <a:txBody>
                    <a:bodyPr/>
                    <a:lstStyle/>
                    <a:p>
                      <a:r>
                        <a:rPr lang="en-ZA" sz="1800" b="1" i="0" u="none" strike="noStrike" kern="1200" baseline="0" dirty="0">
                          <a:solidFill>
                            <a:schemeClr val="tx1"/>
                          </a:solidFill>
                          <a:latin typeface="+mn-lt"/>
                          <a:ea typeface="+mn-ea"/>
                          <a:cs typeface="+mn-cs"/>
                        </a:rPr>
                        <a:t>Thembelihle Dlomo</a:t>
                      </a:r>
                      <a:endParaRPr lang="en-ZA" sz="1800" b="0" i="0" u="none" strike="noStrike" kern="1200" baseline="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tx1"/>
                          </a:solidFill>
                          <a:latin typeface="+mn-lt"/>
                          <a:ea typeface="+mn-ea"/>
                          <a:cs typeface="+mn-cs"/>
                          <a:hlinkClick r:id="rId3"/>
                        </a:rPr>
                        <a:t>Thembelihle.Dlomo@kzntransport.gov.za</a:t>
                      </a:r>
                      <a:r>
                        <a:rPr lang="en-ZA" sz="1400" b="1" i="0" u="none" strike="noStrike" kern="1200" baseline="0" dirty="0">
                          <a:solidFill>
                            <a:schemeClr val="tx1"/>
                          </a:solidFill>
                          <a:latin typeface="+mn-lt"/>
                          <a:ea typeface="+mn-ea"/>
                          <a:cs typeface="+mn-cs"/>
                        </a:rPr>
                        <a:t> </a:t>
                      </a:r>
                      <a:r>
                        <a:rPr lang="en-ZA" sz="1400" b="0" i="0" u="none" strike="noStrike" kern="1200" baseline="0" dirty="0">
                          <a:solidFill>
                            <a:schemeClr val="tx1"/>
                          </a:solidFill>
                          <a:latin typeface="+mn-lt"/>
                          <a:ea typeface="+mn-ea"/>
                          <a:cs typeface="+mn-cs"/>
                        </a:rPr>
                        <a:t>	</a:t>
                      </a:r>
                      <a:endParaRPr lang="en-ZA" sz="1400" b="1"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tx1"/>
                          </a:solidFill>
                          <a:latin typeface="+mn-lt"/>
                          <a:ea typeface="+mn-ea"/>
                          <a:cs typeface="+mn-cs"/>
                        </a:rPr>
                        <a:t>+27 33 392 6600 </a:t>
                      </a:r>
                      <a:endParaRPr lang="en-ZA" sz="1400" b="1" dirty="0">
                        <a:solidFill>
                          <a:srgbClr val="FF0000"/>
                        </a:solidFill>
                        <a:latin typeface="+mn-lt"/>
                      </a:endParaRPr>
                    </a:p>
                  </a:txBody>
                  <a:tcPr/>
                </a:tc>
                <a:extLst>
                  <a:ext uri="{0D108BD9-81ED-4DB2-BD59-A6C34878D82A}">
                    <a16:rowId xmlns:a16="http://schemas.microsoft.com/office/drawing/2014/main" val="3499662500"/>
                  </a:ext>
                </a:extLst>
              </a:tr>
            </a:tbl>
          </a:graphicData>
        </a:graphic>
      </p:graphicFrame>
    </p:spTree>
    <p:extLst>
      <p:ext uri="{BB962C8B-B14F-4D97-AF65-F5344CB8AC3E}">
        <p14:creationId xmlns:p14="http://schemas.microsoft.com/office/powerpoint/2010/main" val="3583205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C45</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1.12 	Construction programme </a:t>
            </a:r>
            <a:endParaRPr lang="en-ZA" dirty="0">
              <a:solidFill>
                <a:srgbClr val="FF0000"/>
              </a:solidFill>
            </a:endParaRPr>
          </a:p>
        </p:txBody>
      </p:sp>
      <p:sp>
        <p:nvSpPr>
          <p:cNvPr id="2" name="Rectangle 1">
            <a:extLst>
              <a:ext uri="{FF2B5EF4-FFF2-40B4-BE49-F238E27FC236}">
                <a16:creationId xmlns:a16="http://schemas.microsoft.com/office/drawing/2014/main" id="{00DEE9BF-56D4-4487-ABAC-EF8800A42F2F}"/>
              </a:ext>
            </a:extLst>
          </p:cNvPr>
          <p:cNvSpPr/>
          <p:nvPr/>
        </p:nvSpPr>
        <p:spPr>
          <a:xfrm>
            <a:off x="1489587" y="3079447"/>
            <a:ext cx="9955161" cy="923330"/>
          </a:xfrm>
          <a:prstGeom prst="rect">
            <a:avLst/>
          </a:prstGeom>
        </p:spPr>
        <p:txBody>
          <a:bodyPr wrap="square">
            <a:spAutoFit/>
          </a:bodyPr>
          <a:lstStyle/>
          <a:p>
            <a:r>
              <a:rPr lang="en-US" dirty="0">
                <a:solidFill>
                  <a:srgbClr val="FF0000"/>
                </a:solidFill>
              </a:rPr>
              <a:t>The Contractor shall submit a detailed time programme in accordance with clause 5.6.2 of the General Conditions of Contract 2015, clause A1.2.7 of the Standard Specifications for Road and Bridge Works for South African Road Authorities (COTO), Draft Standard (DS), October 2020</a:t>
            </a:r>
            <a:r>
              <a:rPr lang="en-US" dirty="0"/>
              <a:t>. </a:t>
            </a:r>
            <a:endParaRPr lang="en-ZA" dirty="0"/>
          </a:p>
        </p:txBody>
      </p:sp>
    </p:spTree>
    <p:extLst>
      <p:ext uri="{BB962C8B-B14F-4D97-AF65-F5344CB8AC3E}">
        <p14:creationId xmlns:p14="http://schemas.microsoft.com/office/powerpoint/2010/main" val="34143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C51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5.7 	Daily records </a:t>
            </a:r>
            <a:endParaRPr lang="en-ZA" dirty="0">
              <a:solidFill>
                <a:srgbClr val="FF0000"/>
              </a:solidFill>
            </a:endParaRPr>
          </a:p>
        </p:txBody>
      </p:sp>
      <p:sp>
        <p:nvSpPr>
          <p:cNvPr id="2" name="Rectangle 1">
            <a:extLst>
              <a:ext uri="{FF2B5EF4-FFF2-40B4-BE49-F238E27FC236}">
                <a16:creationId xmlns:a16="http://schemas.microsoft.com/office/drawing/2014/main" id="{00DEE9BF-56D4-4487-ABAC-EF8800A42F2F}"/>
              </a:ext>
            </a:extLst>
          </p:cNvPr>
          <p:cNvSpPr/>
          <p:nvPr/>
        </p:nvSpPr>
        <p:spPr>
          <a:xfrm>
            <a:off x="1489587" y="3079447"/>
            <a:ext cx="9955161" cy="2031325"/>
          </a:xfrm>
          <a:prstGeom prst="rect">
            <a:avLst/>
          </a:prstGeom>
        </p:spPr>
        <p:txBody>
          <a:bodyPr wrap="square">
            <a:spAutoFit/>
          </a:bodyPr>
          <a:lstStyle/>
          <a:p>
            <a:r>
              <a:rPr lang="en-US" dirty="0">
                <a:solidFill>
                  <a:srgbClr val="FF0000"/>
                </a:solidFill>
              </a:rPr>
              <a:t>A site diary is to be compiled jointly by the Construction Manager and the Employer’s Agent’s Representatives on site and is to be agreed and signed by both parties. The original signed copy is to be retained by the Employer’s Agent’s Representative. </a:t>
            </a:r>
          </a:p>
          <a:p>
            <a:endParaRPr lang="en-US" dirty="0"/>
          </a:p>
          <a:p>
            <a:r>
              <a:rPr lang="en-US" dirty="0"/>
              <a:t>The Contractor is to keep daily records of people and equipment on site in a format to be agreed by the Employer’s Agent’s Representative, and is to provide copies to the Employer’s Agent’s Representative when requested. </a:t>
            </a:r>
            <a:endParaRPr lang="en-ZA" dirty="0"/>
          </a:p>
        </p:txBody>
      </p:sp>
    </p:spTree>
    <p:extLst>
      <p:ext uri="{BB962C8B-B14F-4D97-AF65-F5344CB8AC3E}">
        <p14:creationId xmlns:p14="http://schemas.microsoft.com/office/powerpoint/2010/main" val="320249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60871" y="3429000"/>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C51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5.8 	Payment certificates </a:t>
            </a:r>
            <a:endParaRPr lang="en-ZA" dirty="0">
              <a:solidFill>
                <a:srgbClr val="FF0000"/>
              </a:solidFill>
            </a:endParaRPr>
          </a:p>
        </p:txBody>
      </p:sp>
      <p:sp>
        <p:nvSpPr>
          <p:cNvPr id="2" name="Rectangle 1">
            <a:extLst>
              <a:ext uri="{FF2B5EF4-FFF2-40B4-BE49-F238E27FC236}">
                <a16:creationId xmlns:a16="http://schemas.microsoft.com/office/drawing/2014/main" id="{00DEE9BF-56D4-4487-ABAC-EF8800A42F2F}"/>
              </a:ext>
            </a:extLst>
          </p:cNvPr>
          <p:cNvSpPr/>
          <p:nvPr/>
        </p:nvSpPr>
        <p:spPr>
          <a:xfrm>
            <a:off x="1489587" y="3079447"/>
            <a:ext cx="9955161" cy="1200329"/>
          </a:xfrm>
          <a:prstGeom prst="rect">
            <a:avLst/>
          </a:prstGeom>
        </p:spPr>
        <p:txBody>
          <a:bodyPr wrap="square">
            <a:spAutoFit/>
          </a:bodyPr>
          <a:lstStyle/>
          <a:p>
            <a:r>
              <a:rPr lang="en-US" dirty="0">
                <a:solidFill>
                  <a:srgbClr val="FF0000"/>
                </a:solidFill>
              </a:rPr>
              <a:t>Details of measurements, proof of payment for items contained in provisional sums and prime cost sums, proof of ownership of Plant and materials on site and documentation pertaining to contract price adjustment and special materials, are required as substantiation of claims for payment. </a:t>
            </a:r>
            <a:endParaRPr lang="en-ZA" dirty="0">
              <a:solidFill>
                <a:srgbClr val="FF0000"/>
              </a:solidFill>
            </a:endParaRPr>
          </a:p>
        </p:txBody>
      </p:sp>
    </p:spTree>
    <p:extLst>
      <p:ext uri="{BB962C8B-B14F-4D97-AF65-F5344CB8AC3E}">
        <p14:creationId xmlns:p14="http://schemas.microsoft.com/office/powerpoint/2010/main" val="1868979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4000" y="1007533"/>
            <a:ext cx="9147706"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C3.2  PROJECT SPECIFICATIONS……………. </a:t>
            </a:r>
          </a:p>
        </p:txBody>
      </p:sp>
      <p:sp>
        <p:nvSpPr>
          <p:cNvPr id="11" name="TextBox 10">
            <a:extLst>
              <a:ext uri="{FF2B5EF4-FFF2-40B4-BE49-F238E27FC236}">
                <a16:creationId xmlns:a16="http://schemas.microsoft.com/office/drawing/2014/main" id="{DD6576DF-20D6-49AE-92E7-322021CA3EE7}"/>
              </a:ext>
            </a:extLst>
          </p:cNvPr>
          <p:cNvSpPr txBox="1"/>
          <p:nvPr/>
        </p:nvSpPr>
        <p:spPr>
          <a:xfrm>
            <a:off x="131374" y="3006437"/>
            <a:ext cx="1358213"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ZA" dirty="0">
                <a:solidFill>
                  <a:schemeClr val="bg1"/>
                </a:solidFill>
              </a:rPr>
              <a:t>Refer to pg. C51</a:t>
            </a:r>
            <a:endParaRPr lang="en-ZA" b="1" dirty="0">
              <a:solidFill>
                <a:schemeClr val="bg1"/>
              </a:solidFill>
              <a:latin typeface="Calibri" panose="020F0502020204030204"/>
            </a:endParaRPr>
          </a:p>
        </p:txBody>
      </p:sp>
      <p:sp>
        <p:nvSpPr>
          <p:cNvPr id="6" name="TextBox 5">
            <a:extLst>
              <a:ext uri="{FF2B5EF4-FFF2-40B4-BE49-F238E27FC236}">
                <a16:creationId xmlns:a16="http://schemas.microsoft.com/office/drawing/2014/main" id="{88FF2486-6677-46E9-82E1-10B64B076A7E}"/>
              </a:ext>
            </a:extLst>
          </p:cNvPr>
          <p:cNvSpPr txBox="1"/>
          <p:nvPr/>
        </p:nvSpPr>
        <p:spPr>
          <a:xfrm>
            <a:off x="4291781" y="1814052"/>
            <a:ext cx="3731342" cy="369332"/>
          </a:xfrm>
          <a:prstGeom prst="rect">
            <a:avLst/>
          </a:prstGeom>
          <a:solidFill>
            <a:schemeClr val="bg2">
              <a:lumMod val="65000"/>
            </a:schemeClr>
          </a:solidFill>
        </p:spPr>
        <p:txBody>
          <a:bodyPr wrap="square" rtlCol="0">
            <a:spAutoFit/>
          </a:bodyPr>
          <a:lstStyle/>
          <a:p>
            <a:pPr algn="ctr">
              <a:defRPr/>
            </a:pPr>
            <a:r>
              <a:rPr lang="en-ZA" b="1" dirty="0">
                <a:solidFill>
                  <a:srgbClr val="E7E6E6"/>
                </a:solidFill>
                <a:latin typeface="Calibri" panose="020F0502020204030204"/>
              </a:rPr>
              <a:t>PART A: GENERAL </a:t>
            </a:r>
          </a:p>
        </p:txBody>
      </p:sp>
      <p:sp>
        <p:nvSpPr>
          <p:cNvPr id="4" name="Rectangle 3">
            <a:extLst>
              <a:ext uri="{FF2B5EF4-FFF2-40B4-BE49-F238E27FC236}">
                <a16:creationId xmlns:a16="http://schemas.microsoft.com/office/drawing/2014/main" id="{74B3D122-AB6C-4BD3-B0A9-3E5477A2B56F}"/>
              </a:ext>
            </a:extLst>
          </p:cNvPr>
          <p:cNvSpPr/>
          <p:nvPr/>
        </p:nvSpPr>
        <p:spPr>
          <a:xfrm>
            <a:off x="1489587" y="2620571"/>
            <a:ext cx="9955161" cy="369332"/>
          </a:xfrm>
          <a:prstGeom prst="rect">
            <a:avLst/>
          </a:prstGeom>
        </p:spPr>
        <p:txBody>
          <a:bodyPr wrap="square">
            <a:spAutoFit/>
          </a:bodyPr>
          <a:lstStyle/>
          <a:p>
            <a:r>
              <a:rPr lang="en-ZA" b="1" dirty="0"/>
              <a:t>5.11	 Submission of reports </a:t>
            </a:r>
            <a:endParaRPr lang="en-ZA" dirty="0">
              <a:solidFill>
                <a:srgbClr val="FF0000"/>
              </a:solidFill>
            </a:endParaRPr>
          </a:p>
        </p:txBody>
      </p:sp>
      <p:sp>
        <p:nvSpPr>
          <p:cNvPr id="2" name="Rectangle 1">
            <a:extLst>
              <a:ext uri="{FF2B5EF4-FFF2-40B4-BE49-F238E27FC236}">
                <a16:creationId xmlns:a16="http://schemas.microsoft.com/office/drawing/2014/main" id="{00DEE9BF-56D4-4487-ABAC-EF8800A42F2F}"/>
              </a:ext>
            </a:extLst>
          </p:cNvPr>
          <p:cNvSpPr/>
          <p:nvPr/>
        </p:nvSpPr>
        <p:spPr>
          <a:xfrm>
            <a:off x="1489587" y="3079447"/>
            <a:ext cx="9955161" cy="646331"/>
          </a:xfrm>
          <a:prstGeom prst="rect">
            <a:avLst/>
          </a:prstGeom>
        </p:spPr>
        <p:txBody>
          <a:bodyPr wrap="square">
            <a:spAutoFit/>
          </a:bodyPr>
          <a:lstStyle/>
          <a:p>
            <a:r>
              <a:rPr lang="en-US" dirty="0"/>
              <a:t>The contractor shall submit monthly reports in accordance with the specifications in Part E: Expanded Public Works Programme </a:t>
            </a:r>
            <a:endParaRPr lang="en-ZA" dirty="0">
              <a:solidFill>
                <a:srgbClr val="FF0000"/>
              </a:solidFill>
            </a:endParaRPr>
          </a:p>
        </p:txBody>
      </p:sp>
    </p:spTree>
    <p:extLst>
      <p:ext uri="{BB962C8B-B14F-4D97-AF65-F5344CB8AC3E}">
        <p14:creationId xmlns:p14="http://schemas.microsoft.com/office/powerpoint/2010/main" val="1937929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686232" y="1125520"/>
            <a:ext cx="9147706" cy="369332"/>
          </a:xfrm>
          <a:prstGeom prst="rect">
            <a:avLst/>
          </a:prstGeom>
          <a:solidFill>
            <a:schemeClr val="bg2">
              <a:lumMod val="65000"/>
            </a:schemeClr>
          </a:solidFill>
        </p:spPr>
        <p:txBody>
          <a:bodyPr wrap="square" rtlCol="0">
            <a:spAutoFit/>
          </a:bodyPr>
          <a:lstStyle/>
          <a:p>
            <a:pPr algn="ctr"/>
            <a:r>
              <a:rPr lang="en-ZA" b="1" dirty="0">
                <a:solidFill>
                  <a:srgbClr val="E7E6E6"/>
                </a:solidFill>
                <a:latin typeface="Calibri" panose="020F0502020204030204"/>
              </a:rPr>
              <a:t>PART C4: SITE/BACKGROUND INFORMATION</a:t>
            </a:r>
          </a:p>
        </p:txBody>
      </p:sp>
      <p:sp>
        <p:nvSpPr>
          <p:cNvPr id="4" name="Rectangle 3">
            <a:extLst>
              <a:ext uri="{FF2B5EF4-FFF2-40B4-BE49-F238E27FC236}">
                <a16:creationId xmlns:a16="http://schemas.microsoft.com/office/drawing/2014/main" id="{D88DFB94-3B9A-42A0-AA6B-20F2353B2CEB}"/>
              </a:ext>
            </a:extLst>
          </p:cNvPr>
          <p:cNvSpPr/>
          <p:nvPr/>
        </p:nvSpPr>
        <p:spPr>
          <a:xfrm>
            <a:off x="1682209" y="1676572"/>
            <a:ext cx="9180629" cy="2501454"/>
          </a:xfrm>
          <a:prstGeom prst="rect">
            <a:avLst/>
          </a:prstGeom>
        </p:spPr>
        <p:txBody>
          <a:bodyPr wrap="square">
            <a:spAutoFit/>
          </a:bodyPr>
          <a:lstStyle/>
          <a:p>
            <a:pPr lvl="0">
              <a:lnSpc>
                <a:spcPct val="150000"/>
              </a:lnSpc>
              <a:spcBef>
                <a:spcPts val="600"/>
              </a:spcBef>
              <a:spcAft>
                <a:spcPts val="600"/>
              </a:spcAft>
            </a:pPr>
            <a:r>
              <a:rPr lang="en-GB" sz="1400" b="1" dirty="0">
                <a:solidFill>
                  <a:srgbClr val="000000"/>
                </a:solidFill>
                <a:latin typeface="Arial" panose="020B0604020202020204" pitchFamily="34" charset="0"/>
                <a:ea typeface="Times New Roman" panose="02020603050405020304" pitchFamily="18" charset="0"/>
              </a:rPr>
              <a:t>Provincial Road  P145 </a:t>
            </a:r>
            <a:r>
              <a:rPr lang="en-GB" sz="1400" dirty="0">
                <a:solidFill>
                  <a:srgbClr val="000000"/>
                </a:solidFill>
                <a:latin typeface="Arial" panose="020B0604020202020204" pitchFamily="34" charset="0"/>
                <a:ea typeface="Times New Roman" panose="02020603050405020304" pitchFamily="18" charset="0"/>
              </a:rPr>
              <a:t>is located in the curry post  area under </a:t>
            </a:r>
            <a:r>
              <a:rPr lang="en-GB" sz="1400" dirty="0" err="1">
                <a:solidFill>
                  <a:srgbClr val="000000"/>
                </a:solidFill>
                <a:latin typeface="Arial" panose="020B0604020202020204" pitchFamily="34" charset="0"/>
                <a:ea typeface="Times New Roman" panose="02020603050405020304" pitchFamily="18" charset="0"/>
              </a:rPr>
              <a:t>uMngeni</a:t>
            </a:r>
            <a:r>
              <a:rPr lang="en-GB" sz="1400" dirty="0">
                <a:solidFill>
                  <a:srgbClr val="000000"/>
                </a:solidFill>
                <a:latin typeface="Arial" panose="020B0604020202020204" pitchFamily="34" charset="0"/>
                <a:ea typeface="Times New Roman" panose="02020603050405020304" pitchFamily="18" charset="0"/>
              </a:rPr>
              <a:t> Municipality and within the </a:t>
            </a:r>
            <a:r>
              <a:rPr lang="en-GB" sz="1400" dirty="0" err="1">
                <a:solidFill>
                  <a:srgbClr val="000000"/>
                </a:solidFill>
                <a:latin typeface="Arial" panose="020B0604020202020204" pitchFamily="34" charset="0"/>
                <a:ea typeface="Times New Roman" panose="02020603050405020304" pitchFamily="18" charset="0"/>
              </a:rPr>
              <a:t>UMgungundlovu</a:t>
            </a:r>
            <a:r>
              <a:rPr lang="en-GB" sz="1400" dirty="0">
                <a:solidFill>
                  <a:srgbClr val="000000"/>
                </a:solidFill>
                <a:latin typeface="Arial" panose="020B0604020202020204" pitchFamily="34" charset="0"/>
                <a:ea typeface="Times New Roman" panose="02020603050405020304" pitchFamily="18" charset="0"/>
              </a:rPr>
              <a:t> District Municipality and </a:t>
            </a:r>
            <a:r>
              <a:rPr lang="en-GB" sz="1400" b="1" dirty="0">
                <a:solidFill>
                  <a:srgbClr val="000000"/>
                </a:solidFill>
                <a:latin typeface="Arial" panose="020B0604020202020204" pitchFamily="34" charset="0"/>
                <a:ea typeface="Times New Roman" panose="02020603050405020304" pitchFamily="18" charset="0"/>
              </a:rPr>
              <a:t>Local Road L805 </a:t>
            </a:r>
            <a:r>
              <a:rPr lang="en-GB" sz="1400" dirty="0">
                <a:solidFill>
                  <a:srgbClr val="000000"/>
                </a:solidFill>
                <a:latin typeface="Arial" panose="020B0604020202020204" pitchFamily="34" charset="0"/>
                <a:ea typeface="Times New Roman" panose="02020603050405020304" pitchFamily="18" charset="0"/>
              </a:rPr>
              <a:t>is located in Mpophomeni (</a:t>
            </a:r>
            <a:r>
              <a:rPr lang="en-GB" sz="1400" dirty="0" err="1">
                <a:solidFill>
                  <a:srgbClr val="000000"/>
                </a:solidFill>
                <a:latin typeface="Arial" panose="020B0604020202020204" pitchFamily="34" charset="0"/>
                <a:ea typeface="Times New Roman" panose="02020603050405020304" pitchFamily="18" charset="0"/>
              </a:rPr>
              <a:t>Mashingini</a:t>
            </a:r>
            <a:r>
              <a:rPr lang="en-GB" sz="1400" dirty="0">
                <a:solidFill>
                  <a:srgbClr val="000000"/>
                </a:solidFill>
                <a:latin typeface="Arial" panose="020B0604020202020204" pitchFamily="34" charset="0"/>
                <a:ea typeface="Times New Roman" panose="02020603050405020304" pitchFamily="18" charset="0"/>
              </a:rPr>
              <a:t>) Area. </a:t>
            </a:r>
          </a:p>
          <a:p>
            <a:pPr lvl="0">
              <a:lnSpc>
                <a:spcPct val="150000"/>
              </a:lnSpc>
              <a:spcBef>
                <a:spcPts val="600"/>
              </a:spcBef>
              <a:spcAft>
                <a:spcPts val="600"/>
              </a:spcAft>
            </a:pPr>
            <a:r>
              <a:rPr lang="en-GB" sz="1400" dirty="0">
                <a:solidFill>
                  <a:srgbClr val="000000"/>
                </a:solidFill>
                <a:latin typeface="Arial" panose="020B0604020202020204" pitchFamily="34" charset="0"/>
                <a:ea typeface="Times New Roman" panose="02020603050405020304" pitchFamily="18" charset="0"/>
              </a:rPr>
              <a:t>Section under consideration from P km 0+00 to km 5+380 serves the community of approximately 120 people and L805 from km 0+00 to km 2+020 and its serves community of approximately 180 people in wards 8 under the leadership of </a:t>
            </a:r>
            <a:r>
              <a:rPr lang="en-GB" sz="1400" dirty="0">
                <a:solidFill>
                  <a:srgbClr val="FF0000"/>
                </a:solidFill>
                <a:latin typeface="Arial" panose="020B0604020202020204" pitchFamily="34" charset="0"/>
                <a:ea typeface="Times New Roman" panose="02020603050405020304" pitchFamily="18" charset="0"/>
              </a:rPr>
              <a:t>Cllr Mr S Buthelezi </a:t>
            </a:r>
            <a:r>
              <a:rPr lang="en-GB" sz="1400" dirty="0">
                <a:solidFill>
                  <a:srgbClr val="000000"/>
                </a:solidFill>
                <a:latin typeface="Arial" panose="020B0604020202020204" pitchFamily="34" charset="0"/>
                <a:ea typeface="Times New Roman" panose="02020603050405020304" pitchFamily="18" charset="0"/>
              </a:rPr>
              <a:t>in kwaNxamalala Tribal Authority.</a:t>
            </a:r>
            <a:endParaRPr lang="en-ZA" sz="1400" dirty="0">
              <a:solidFill>
                <a:srgbClr val="000000"/>
              </a:solidFill>
              <a:latin typeface="Arial" panose="020B0604020202020204" pitchFamily="34" charset="0"/>
              <a:ea typeface="Times New Roman" panose="02020603050405020304" pitchFamily="18" charset="0"/>
            </a:endParaRPr>
          </a:p>
          <a:p>
            <a:pPr algn="just">
              <a:lnSpc>
                <a:spcPct val="150000"/>
              </a:lnSpc>
              <a:spcBef>
                <a:spcPts val="600"/>
              </a:spcBef>
              <a:spcAft>
                <a:spcPts val="600"/>
              </a:spcAft>
            </a:pPr>
            <a:endParaRPr lang="en-ZA" sz="2400" dirty="0">
              <a:effectLst/>
              <a:latin typeface="Arial" panose="020B0604020202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4B9D4B4-B0CF-488F-8403-036A5D7990AC}"/>
              </a:ext>
            </a:extLst>
          </p:cNvPr>
          <p:cNvGraphicFramePr>
            <a:graphicFrameLocks noGrp="1"/>
          </p:cNvGraphicFramePr>
          <p:nvPr>
            <p:extLst>
              <p:ext uri="{D42A27DB-BD31-4B8C-83A1-F6EECF244321}">
                <p14:modId xmlns:p14="http://schemas.microsoft.com/office/powerpoint/2010/main" val="1413382327"/>
              </p:ext>
            </p:extLst>
          </p:nvPr>
        </p:nvGraphicFramePr>
        <p:xfrm>
          <a:off x="1640870" y="5027538"/>
          <a:ext cx="9221968" cy="1082040"/>
        </p:xfrm>
        <a:graphic>
          <a:graphicData uri="http://schemas.openxmlformats.org/drawingml/2006/table">
            <a:tbl>
              <a:tblPr firstRow="1" firstCol="1" bandRow="1">
                <a:tableStyleId>{69012ECD-51FC-41F1-AA8D-1B2483CD663E}</a:tableStyleId>
              </a:tblPr>
              <a:tblGrid>
                <a:gridCol w="2956297">
                  <a:extLst>
                    <a:ext uri="{9D8B030D-6E8A-4147-A177-3AD203B41FA5}">
                      <a16:colId xmlns:a16="http://schemas.microsoft.com/office/drawing/2014/main" val="3553047145"/>
                    </a:ext>
                  </a:extLst>
                </a:gridCol>
                <a:gridCol w="2952925">
                  <a:extLst>
                    <a:ext uri="{9D8B030D-6E8A-4147-A177-3AD203B41FA5}">
                      <a16:colId xmlns:a16="http://schemas.microsoft.com/office/drawing/2014/main" val="804728024"/>
                    </a:ext>
                  </a:extLst>
                </a:gridCol>
                <a:gridCol w="3312746">
                  <a:extLst>
                    <a:ext uri="{9D8B030D-6E8A-4147-A177-3AD203B41FA5}">
                      <a16:colId xmlns:a16="http://schemas.microsoft.com/office/drawing/2014/main" val="739846643"/>
                    </a:ext>
                  </a:extLst>
                </a:gridCol>
              </a:tblGrid>
              <a:tr h="245110">
                <a:tc>
                  <a:txBody>
                    <a:bodyPr/>
                    <a:lstStyle/>
                    <a:p>
                      <a:pPr algn="just">
                        <a:lnSpc>
                          <a:spcPct val="150000"/>
                        </a:lnSpc>
                        <a:spcBef>
                          <a:spcPts val="600"/>
                        </a:spcBef>
                        <a:spcAft>
                          <a:spcPts val="0"/>
                        </a:spcAft>
                      </a:pPr>
                      <a:r>
                        <a:rPr lang="en-GB" sz="1800" dirty="0">
                          <a:solidFill>
                            <a:schemeClr val="tx1"/>
                          </a:solidFill>
                          <a:effectLst/>
                        </a:rPr>
                        <a:t>Position</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50000"/>
                        </a:lnSpc>
                        <a:spcBef>
                          <a:spcPts val="600"/>
                        </a:spcBef>
                        <a:spcAft>
                          <a:spcPts val="0"/>
                        </a:spcAft>
                      </a:pPr>
                      <a:r>
                        <a:rPr lang="en-GB" sz="1800" dirty="0">
                          <a:solidFill>
                            <a:schemeClr val="tx1"/>
                          </a:solidFill>
                          <a:effectLst/>
                          <a:latin typeface="Arial" panose="020B0604020202020204" pitchFamily="34" charset="0"/>
                          <a:ea typeface="Times New Roman" panose="02020603050405020304" pitchFamily="18" charset="0"/>
                        </a:rPr>
                        <a:t>Lat</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50000"/>
                        </a:lnSpc>
                        <a:spcBef>
                          <a:spcPts val="600"/>
                        </a:spcBef>
                        <a:spcAft>
                          <a:spcPts val="0"/>
                        </a:spcAft>
                      </a:pPr>
                      <a:r>
                        <a:rPr lang="en-GB" sz="1800" dirty="0">
                          <a:solidFill>
                            <a:schemeClr val="tx1"/>
                          </a:solidFill>
                          <a:effectLst/>
                          <a:latin typeface="Arial" panose="020B0604020202020204" pitchFamily="34" charset="0"/>
                          <a:ea typeface="Times New Roman" panose="02020603050405020304" pitchFamily="18" charset="0"/>
                        </a:rPr>
                        <a:t>Lon</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08912800"/>
                  </a:ext>
                </a:extLst>
              </a:tr>
              <a:tr h="318770">
                <a:tc>
                  <a:txBody>
                    <a:bodyPr/>
                    <a:lstStyle/>
                    <a:p>
                      <a:pPr algn="l">
                        <a:lnSpc>
                          <a:spcPct val="150000"/>
                        </a:lnSpc>
                        <a:spcBef>
                          <a:spcPts val="600"/>
                        </a:spcBef>
                        <a:spcAft>
                          <a:spcPts val="0"/>
                        </a:spcAft>
                      </a:pPr>
                      <a:r>
                        <a:rPr lang="en-GB" sz="1800" dirty="0">
                          <a:effectLst/>
                        </a:rPr>
                        <a:t>@ L805 Start km 0+000</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n-ZA" sz="1800" b="0" i="0" u="none" strike="noStrike" baseline="0" dirty="0">
                          <a:latin typeface="ArialMT"/>
                        </a:rPr>
                        <a:t>29,59646°S</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800" b="0" i="0" u="none" strike="noStrike" baseline="0" dirty="0">
                          <a:latin typeface="ArialMT"/>
                        </a:rPr>
                        <a:t>30,19438°E</a:t>
                      </a:r>
                      <a:endParaRPr lang="en-ZA" sz="18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615222289"/>
                  </a:ext>
                </a:extLst>
              </a:tr>
              <a:tr h="269240">
                <a:tc>
                  <a:txBody>
                    <a:bodyPr/>
                    <a:lstStyle/>
                    <a:p>
                      <a:pPr algn="l">
                        <a:lnSpc>
                          <a:spcPct val="150000"/>
                        </a:lnSpc>
                        <a:spcBef>
                          <a:spcPts val="600"/>
                        </a:spcBef>
                        <a:spcAft>
                          <a:spcPts val="0"/>
                        </a:spcAft>
                      </a:pPr>
                      <a:r>
                        <a:rPr lang="en-GB" sz="1800" dirty="0">
                          <a:effectLst/>
                        </a:rPr>
                        <a:t>End km 2+020</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800" b="0" i="0" u="none" strike="noStrike" baseline="0" dirty="0">
                          <a:latin typeface="ArialMT"/>
                        </a:rPr>
                        <a:t>29,59392°S</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ZA" sz="1800" b="0" i="0" u="none" strike="noStrike" baseline="0" dirty="0">
                          <a:latin typeface="ArialMT"/>
                        </a:rPr>
                        <a:t>30,21324°E</a:t>
                      </a:r>
                      <a:endParaRPr lang="en-ZA" sz="18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87063383"/>
                  </a:ext>
                </a:extLst>
              </a:tr>
            </a:tbl>
          </a:graphicData>
        </a:graphic>
      </p:graphicFrame>
      <p:graphicFrame>
        <p:nvGraphicFramePr>
          <p:cNvPr id="9" name="Table 8">
            <a:extLst>
              <a:ext uri="{FF2B5EF4-FFF2-40B4-BE49-F238E27FC236}">
                <a16:creationId xmlns:a16="http://schemas.microsoft.com/office/drawing/2014/main" id="{FD8C2B18-BBA9-48EA-A323-B1BA22DDF8E7}"/>
              </a:ext>
            </a:extLst>
          </p:cNvPr>
          <p:cNvGraphicFramePr>
            <a:graphicFrameLocks noGrp="1"/>
          </p:cNvGraphicFramePr>
          <p:nvPr>
            <p:extLst>
              <p:ext uri="{D42A27DB-BD31-4B8C-83A1-F6EECF244321}">
                <p14:modId xmlns:p14="http://schemas.microsoft.com/office/powerpoint/2010/main" val="3595409493"/>
              </p:ext>
            </p:extLst>
          </p:nvPr>
        </p:nvGraphicFramePr>
        <p:xfrm>
          <a:off x="1640870" y="3602703"/>
          <a:ext cx="9193068" cy="1082040"/>
        </p:xfrm>
        <a:graphic>
          <a:graphicData uri="http://schemas.openxmlformats.org/drawingml/2006/table">
            <a:tbl>
              <a:tblPr firstRow="1" firstCol="1" bandRow="1">
                <a:tableStyleId>{69012ECD-51FC-41F1-AA8D-1B2483CD663E}</a:tableStyleId>
              </a:tblPr>
              <a:tblGrid>
                <a:gridCol w="2805295">
                  <a:extLst>
                    <a:ext uri="{9D8B030D-6E8A-4147-A177-3AD203B41FA5}">
                      <a16:colId xmlns:a16="http://schemas.microsoft.com/office/drawing/2014/main" val="3553047145"/>
                    </a:ext>
                  </a:extLst>
                </a:gridCol>
                <a:gridCol w="2883962">
                  <a:extLst>
                    <a:ext uri="{9D8B030D-6E8A-4147-A177-3AD203B41FA5}">
                      <a16:colId xmlns:a16="http://schemas.microsoft.com/office/drawing/2014/main" val="804728024"/>
                    </a:ext>
                  </a:extLst>
                </a:gridCol>
                <a:gridCol w="3503811">
                  <a:extLst>
                    <a:ext uri="{9D8B030D-6E8A-4147-A177-3AD203B41FA5}">
                      <a16:colId xmlns:a16="http://schemas.microsoft.com/office/drawing/2014/main" val="739846643"/>
                    </a:ext>
                  </a:extLst>
                </a:gridCol>
              </a:tblGrid>
              <a:tr h="245110">
                <a:tc>
                  <a:txBody>
                    <a:bodyPr/>
                    <a:lstStyle/>
                    <a:p>
                      <a:pPr algn="just">
                        <a:lnSpc>
                          <a:spcPct val="150000"/>
                        </a:lnSpc>
                        <a:spcBef>
                          <a:spcPts val="600"/>
                        </a:spcBef>
                        <a:spcAft>
                          <a:spcPts val="0"/>
                        </a:spcAft>
                      </a:pPr>
                      <a:r>
                        <a:rPr lang="en-GB" sz="1800" dirty="0">
                          <a:solidFill>
                            <a:schemeClr val="tx1"/>
                          </a:solidFill>
                          <a:effectLst/>
                        </a:rPr>
                        <a:t>Position</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50000"/>
                        </a:lnSpc>
                        <a:spcBef>
                          <a:spcPts val="600"/>
                        </a:spcBef>
                        <a:spcAft>
                          <a:spcPts val="0"/>
                        </a:spcAft>
                      </a:pPr>
                      <a:r>
                        <a:rPr lang="en-GB" sz="1800" dirty="0">
                          <a:solidFill>
                            <a:schemeClr val="tx1"/>
                          </a:solidFill>
                          <a:effectLst/>
                          <a:latin typeface="Arial" panose="020B0604020202020204" pitchFamily="34" charset="0"/>
                          <a:ea typeface="Times New Roman" panose="02020603050405020304" pitchFamily="18" charset="0"/>
                        </a:rPr>
                        <a:t>Lat</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tc>
                  <a:txBody>
                    <a:bodyPr/>
                    <a:lstStyle/>
                    <a:p>
                      <a:pPr algn="just">
                        <a:lnSpc>
                          <a:spcPct val="150000"/>
                        </a:lnSpc>
                        <a:spcBef>
                          <a:spcPts val="600"/>
                        </a:spcBef>
                        <a:spcAft>
                          <a:spcPts val="0"/>
                        </a:spcAft>
                      </a:pPr>
                      <a:r>
                        <a:rPr lang="en-GB" sz="1800" dirty="0">
                          <a:solidFill>
                            <a:schemeClr val="tx1"/>
                          </a:solidFill>
                          <a:effectLst/>
                          <a:latin typeface="Arial" panose="020B0604020202020204" pitchFamily="34" charset="0"/>
                          <a:ea typeface="Times New Roman" panose="02020603050405020304" pitchFamily="18" charset="0"/>
                        </a:rPr>
                        <a:t>Lon</a:t>
                      </a:r>
                      <a:endParaRPr lang="en-ZA" sz="1800" dirty="0">
                        <a:solidFill>
                          <a:schemeClr val="tx1"/>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4108912800"/>
                  </a:ext>
                </a:extLst>
              </a:tr>
              <a:tr h="318770">
                <a:tc>
                  <a:txBody>
                    <a:bodyPr/>
                    <a:lstStyle/>
                    <a:p>
                      <a:pPr algn="l">
                        <a:lnSpc>
                          <a:spcPct val="150000"/>
                        </a:lnSpc>
                        <a:spcBef>
                          <a:spcPts val="600"/>
                        </a:spcBef>
                        <a:spcAft>
                          <a:spcPts val="0"/>
                        </a:spcAft>
                      </a:pPr>
                      <a:r>
                        <a:rPr lang="en-GB" sz="1800" dirty="0">
                          <a:effectLst/>
                        </a:rPr>
                        <a:t>@ P145 Start km 0+000</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n-ZA" sz="1800" b="0" i="0" u="none" strike="noStrike" baseline="0" dirty="0">
                          <a:latin typeface="ArialMT"/>
                        </a:rPr>
                        <a:t>29,41811°S</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ZA" sz="1800" b="0" i="0" u="none" strike="noStrike" baseline="0" dirty="0">
                          <a:latin typeface="ArialMT"/>
                        </a:rPr>
                        <a:t>30,20197°E</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615222289"/>
                  </a:ext>
                </a:extLst>
              </a:tr>
              <a:tr h="269240">
                <a:tc>
                  <a:txBody>
                    <a:bodyPr/>
                    <a:lstStyle/>
                    <a:p>
                      <a:pPr algn="l">
                        <a:lnSpc>
                          <a:spcPct val="150000"/>
                        </a:lnSpc>
                        <a:spcBef>
                          <a:spcPts val="600"/>
                        </a:spcBef>
                        <a:spcAft>
                          <a:spcPts val="0"/>
                        </a:spcAft>
                      </a:pPr>
                      <a:r>
                        <a:rPr lang="en-GB" sz="1800" dirty="0">
                          <a:effectLst/>
                        </a:rPr>
                        <a:t>End km 5+380</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algn="l">
                        <a:lnSpc>
                          <a:spcPct val="150000"/>
                        </a:lnSpc>
                        <a:spcBef>
                          <a:spcPts val="600"/>
                        </a:spcBef>
                        <a:spcAft>
                          <a:spcPts val="0"/>
                        </a:spcAft>
                      </a:pPr>
                      <a:r>
                        <a:rPr lang="en-GB" sz="1800" dirty="0">
                          <a:effectLst/>
                        </a:rPr>
                        <a:t>29,37475°S</a:t>
                      </a:r>
                      <a:endParaRPr lang="en-ZA" sz="18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30,22061°E</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087063383"/>
                  </a:ext>
                </a:extLst>
              </a:tr>
            </a:tbl>
          </a:graphicData>
        </a:graphic>
      </p:graphicFrame>
    </p:spTree>
    <p:extLst>
      <p:ext uri="{BB962C8B-B14F-4D97-AF65-F5344CB8AC3E}">
        <p14:creationId xmlns:p14="http://schemas.microsoft.com/office/powerpoint/2010/main" val="3409504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2147" y="1022281"/>
            <a:ext cx="9147706" cy="369332"/>
          </a:xfrm>
          <a:prstGeom prst="rect">
            <a:avLst/>
          </a:prstGeom>
          <a:solidFill>
            <a:schemeClr val="bg2">
              <a:lumMod val="65000"/>
            </a:schemeClr>
          </a:solidFill>
        </p:spPr>
        <p:txBody>
          <a:bodyPr wrap="square" rtlCol="0">
            <a:spAutoFit/>
          </a:bodyPr>
          <a:lstStyle/>
          <a:p>
            <a:pPr algn="ctr"/>
            <a:r>
              <a:rPr lang="en-US" dirty="0">
                <a:solidFill>
                  <a:schemeClr val="bg1"/>
                </a:solidFill>
              </a:rPr>
              <a:t>Coordinates of P145 from 0+000km to 5+380km</a:t>
            </a:r>
            <a:endParaRPr lang="en-ZA" b="1" dirty="0">
              <a:solidFill>
                <a:schemeClr val="bg1"/>
              </a:solidFill>
              <a:latin typeface="Calibri" panose="020F0502020204030204"/>
            </a:endParaRPr>
          </a:p>
        </p:txBody>
      </p:sp>
      <p:pic>
        <p:nvPicPr>
          <p:cNvPr id="4" name="Picture 3">
            <a:extLst>
              <a:ext uri="{FF2B5EF4-FFF2-40B4-BE49-F238E27FC236}">
                <a16:creationId xmlns:a16="http://schemas.microsoft.com/office/drawing/2014/main" id="{29C6E63A-9008-447A-9902-16C397AEF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29" y="2245051"/>
            <a:ext cx="10688542" cy="4515480"/>
          </a:xfrm>
          <a:prstGeom prst="rect">
            <a:avLst/>
          </a:prstGeom>
        </p:spPr>
      </p:pic>
    </p:spTree>
    <p:extLst>
      <p:ext uri="{BB962C8B-B14F-4D97-AF65-F5344CB8AC3E}">
        <p14:creationId xmlns:p14="http://schemas.microsoft.com/office/powerpoint/2010/main" val="1711514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C7B2C-3D1D-4631-AC1A-76CA3547B989}"/>
              </a:ext>
            </a:extLst>
          </p:cNvPr>
          <p:cNvSpPr txBox="1"/>
          <p:nvPr/>
        </p:nvSpPr>
        <p:spPr>
          <a:xfrm>
            <a:off x="1522147" y="1022281"/>
            <a:ext cx="9147706" cy="369332"/>
          </a:xfrm>
          <a:prstGeom prst="rect">
            <a:avLst/>
          </a:prstGeom>
          <a:solidFill>
            <a:schemeClr val="bg2">
              <a:lumMod val="65000"/>
            </a:schemeClr>
          </a:solidFill>
        </p:spPr>
        <p:txBody>
          <a:bodyPr wrap="square" rtlCol="0">
            <a:spAutoFit/>
          </a:bodyPr>
          <a:lstStyle/>
          <a:p>
            <a:pPr algn="ctr"/>
            <a:r>
              <a:rPr lang="en-US" dirty="0">
                <a:solidFill>
                  <a:schemeClr val="bg1"/>
                </a:solidFill>
              </a:rPr>
              <a:t>Coordinates of L805 from 0+000km to 2+020km</a:t>
            </a:r>
            <a:endParaRPr lang="en-ZA" b="1" dirty="0">
              <a:solidFill>
                <a:schemeClr val="bg1"/>
              </a:solidFill>
              <a:latin typeface="Calibri" panose="020F0502020204030204"/>
            </a:endParaRPr>
          </a:p>
        </p:txBody>
      </p:sp>
      <p:pic>
        <p:nvPicPr>
          <p:cNvPr id="6" name="Picture 5">
            <a:extLst>
              <a:ext uri="{FF2B5EF4-FFF2-40B4-BE49-F238E27FC236}">
                <a16:creationId xmlns:a16="http://schemas.microsoft.com/office/drawing/2014/main" id="{8035E16D-58D8-4549-87E0-1CCAA55B5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147" y="2135994"/>
            <a:ext cx="9147706" cy="4515480"/>
          </a:xfrm>
          <a:prstGeom prst="rect">
            <a:avLst/>
          </a:prstGeom>
        </p:spPr>
      </p:pic>
    </p:spTree>
    <p:extLst>
      <p:ext uri="{BB962C8B-B14F-4D97-AF65-F5344CB8AC3E}">
        <p14:creationId xmlns:p14="http://schemas.microsoft.com/office/powerpoint/2010/main" val="1648569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7CB9-1E7B-4C3F-9E62-1A757B9F0E54}"/>
              </a:ext>
            </a:extLst>
          </p:cNvPr>
          <p:cNvSpPr>
            <a:spLocks noGrp="1"/>
          </p:cNvSpPr>
          <p:nvPr>
            <p:ph type="title"/>
          </p:nvPr>
        </p:nvSpPr>
        <p:spPr/>
        <p:txBody>
          <a:bodyPr/>
          <a:lstStyle/>
          <a:p>
            <a:r>
              <a:rPr lang="en-ZA" dirty="0"/>
              <a:t>P145 &amp; L805</a:t>
            </a:r>
          </a:p>
        </p:txBody>
      </p:sp>
      <p:sp>
        <p:nvSpPr>
          <p:cNvPr id="4" name="Slide Number Placeholder 3">
            <a:extLst>
              <a:ext uri="{FF2B5EF4-FFF2-40B4-BE49-F238E27FC236}">
                <a16:creationId xmlns:a16="http://schemas.microsoft.com/office/drawing/2014/main" id="{87368CCF-C538-40AA-B503-1AC271F0C2BB}"/>
              </a:ext>
            </a:extLst>
          </p:cNvPr>
          <p:cNvSpPr>
            <a:spLocks noGrp="1"/>
          </p:cNvSpPr>
          <p:nvPr>
            <p:ph type="sldNum" sz="quarter" idx="10"/>
          </p:nvPr>
        </p:nvSpPr>
        <p:spPr/>
        <p:txBody>
          <a:bodyPr/>
          <a:lstStyle/>
          <a:p>
            <a:fld id="{04849074-197B-4C06-94BC-5FB462CF7647}" type="slidenum">
              <a:rPr lang="en-ZA" smtClean="0"/>
              <a:t>47</a:t>
            </a:fld>
            <a:endParaRPr lang="en-ZA"/>
          </a:p>
        </p:txBody>
      </p:sp>
      <p:pic>
        <p:nvPicPr>
          <p:cNvPr id="5" name="Picture 4">
            <a:extLst>
              <a:ext uri="{FF2B5EF4-FFF2-40B4-BE49-F238E27FC236}">
                <a16:creationId xmlns:a16="http://schemas.microsoft.com/office/drawing/2014/main" id="{71F1D404-A2C6-4CB4-883A-E09035C0F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762" y="1713778"/>
            <a:ext cx="3730216" cy="2317130"/>
          </a:xfrm>
          <a:prstGeom prst="rect">
            <a:avLst/>
          </a:prstGeom>
        </p:spPr>
      </p:pic>
      <p:pic>
        <p:nvPicPr>
          <p:cNvPr id="9" name="Content Placeholder 8">
            <a:extLst>
              <a:ext uri="{FF2B5EF4-FFF2-40B4-BE49-F238E27FC236}">
                <a16:creationId xmlns:a16="http://schemas.microsoft.com/office/drawing/2014/main" id="{1C649930-9BC2-430C-A6AA-FD076683F6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4761" y="4244512"/>
            <a:ext cx="3730215" cy="2256301"/>
          </a:xfrm>
        </p:spPr>
      </p:pic>
      <p:pic>
        <p:nvPicPr>
          <p:cNvPr id="11" name="Picture 10">
            <a:extLst>
              <a:ext uri="{FF2B5EF4-FFF2-40B4-BE49-F238E27FC236}">
                <a16:creationId xmlns:a16="http://schemas.microsoft.com/office/drawing/2014/main" id="{BDAB21D8-C978-4BC4-9AE9-21ECC4084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22" y="1713778"/>
            <a:ext cx="5589103" cy="2925661"/>
          </a:xfrm>
          <a:prstGeom prst="rect">
            <a:avLst/>
          </a:prstGeom>
        </p:spPr>
      </p:pic>
    </p:spTree>
    <p:extLst>
      <p:ext uri="{BB962C8B-B14F-4D97-AF65-F5344CB8AC3E}">
        <p14:creationId xmlns:p14="http://schemas.microsoft.com/office/powerpoint/2010/main" val="3496203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035C17-BC74-43AB-B3EE-13A2DF876C19}"/>
              </a:ext>
            </a:extLst>
          </p:cNvPr>
          <p:cNvSpPr>
            <a:spLocks noGrp="1"/>
          </p:cNvSpPr>
          <p:nvPr>
            <p:ph type="sldNum" sz="quarter" idx="10"/>
          </p:nvPr>
        </p:nvSpPr>
        <p:spPr/>
        <p:txBody>
          <a:bodyPr/>
          <a:lstStyle/>
          <a:p>
            <a:fld id="{04849074-197B-4C06-94BC-5FB462CF7647}" type="slidenum">
              <a:rPr lang="en-ZA" smtClean="0"/>
              <a:t>48</a:t>
            </a:fld>
            <a:endParaRPr lang="en-ZA"/>
          </a:p>
        </p:txBody>
      </p:sp>
      <p:pic>
        <p:nvPicPr>
          <p:cNvPr id="7" name="Picture 6" descr="Background.jpg">
            <a:extLst>
              <a:ext uri="{FF2B5EF4-FFF2-40B4-BE49-F238E27FC236}">
                <a16:creationId xmlns:a16="http://schemas.microsoft.com/office/drawing/2014/main" id="{264B2E3F-08D6-4D32-B655-599E725F08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979714"/>
            <a:ext cx="9144000" cy="5811703"/>
          </a:xfrm>
          <a:prstGeom prst="rect">
            <a:avLst/>
          </a:prstGeom>
        </p:spPr>
      </p:pic>
      <p:sp>
        <p:nvSpPr>
          <p:cNvPr id="8" name="Rectangle 7">
            <a:extLst>
              <a:ext uri="{FF2B5EF4-FFF2-40B4-BE49-F238E27FC236}">
                <a16:creationId xmlns:a16="http://schemas.microsoft.com/office/drawing/2014/main" id="{2503277C-1DF1-4B8C-B013-8CE1A60103A5}"/>
              </a:ext>
            </a:extLst>
          </p:cNvPr>
          <p:cNvSpPr/>
          <p:nvPr/>
        </p:nvSpPr>
        <p:spPr>
          <a:xfrm>
            <a:off x="3560237" y="2071397"/>
            <a:ext cx="5071526" cy="1938992"/>
          </a:xfrm>
          <a:prstGeom prst="rect">
            <a:avLst/>
          </a:prstGeom>
        </p:spPr>
        <p:txBody>
          <a:bodyPr wrap="square">
            <a:spAutoFit/>
          </a:bodyPr>
          <a:lstStyle/>
          <a:p>
            <a:pPr algn="ctr"/>
            <a:r>
              <a:rPr lang="en-US" sz="6000" b="1" dirty="0">
                <a:solidFill>
                  <a:srgbClr val="FFFFFF"/>
                </a:solidFill>
                <a:cs typeface="Arial"/>
              </a:rPr>
              <a:t>END/ THANK YOU</a:t>
            </a:r>
            <a:endParaRPr lang="en-ZA" sz="6000" dirty="0">
              <a:solidFill>
                <a:srgbClr val="FFFFFF"/>
              </a:solidFill>
              <a:cs typeface="Arial"/>
            </a:endParaRPr>
          </a:p>
        </p:txBody>
      </p:sp>
      <p:pic>
        <p:nvPicPr>
          <p:cNvPr id="9" name="Picture 8" descr="Untitled-20.png">
            <a:extLst>
              <a:ext uri="{FF2B5EF4-FFF2-40B4-BE49-F238E27FC236}">
                <a16:creationId xmlns:a16="http://schemas.microsoft.com/office/drawing/2014/main" id="{238ABB63-BFCA-4062-95F5-12BF334DC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4140363"/>
            <a:ext cx="2736304" cy="1737923"/>
          </a:xfrm>
          <a:prstGeom prst="rect">
            <a:avLst/>
          </a:prstGeom>
        </p:spPr>
      </p:pic>
    </p:spTree>
    <p:extLst>
      <p:ext uri="{BB962C8B-B14F-4D97-AF65-F5344CB8AC3E}">
        <p14:creationId xmlns:p14="http://schemas.microsoft.com/office/powerpoint/2010/main" val="7342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5</a:t>
            </a:fld>
            <a:endParaRPr lang="en-ZA"/>
          </a:p>
        </p:txBody>
      </p:sp>
      <p:sp>
        <p:nvSpPr>
          <p:cNvPr id="9" name="TextBox 8">
            <a:extLst>
              <a:ext uri="{FF2B5EF4-FFF2-40B4-BE49-F238E27FC236}">
                <a16:creationId xmlns:a16="http://schemas.microsoft.com/office/drawing/2014/main" id="{B5E01264-EE11-4C9D-9D6C-442C21C3A148}"/>
              </a:ext>
            </a:extLst>
          </p:cNvPr>
          <p:cNvSpPr txBox="1"/>
          <p:nvPr/>
        </p:nvSpPr>
        <p:spPr>
          <a:xfrm>
            <a:off x="1522147" y="1185689"/>
            <a:ext cx="9147706" cy="369332"/>
          </a:xfrm>
          <a:prstGeom prst="rect">
            <a:avLst/>
          </a:prstGeom>
          <a:solidFill>
            <a:schemeClr val="bg2">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b="1" dirty="0">
                <a:solidFill>
                  <a:srgbClr val="E7E6E6"/>
                </a:solidFill>
                <a:latin typeface="Calibri" panose="020F0502020204030204"/>
              </a:rPr>
              <a:t>IMPORTANT DATES</a:t>
            </a:r>
            <a:endParaRPr kumimoji="0" lang="en-ZA" sz="1800"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54BC1C09-0CA1-4301-8E41-176A5A7F773A}"/>
              </a:ext>
            </a:extLst>
          </p:cNvPr>
          <p:cNvGraphicFramePr>
            <a:graphicFrameLocks noGrp="1"/>
          </p:cNvGraphicFramePr>
          <p:nvPr>
            <p:extLst>
              <p:ext uri="{D42A27DB-BD31-4B8C-83A1-F6EECF244321}">
                <p14:modId xmlns:p14="http://schemas.microsoft.com/office/powerpoint/2010/main" val="1388917644"/>
              </p:ext>
            </p:extLst>
          </p:nvPr>
        </p:nvGraphicFramePr>
        <p:xfrm>
          <a:off x="1366982" y="1999824"/>
          <a:ext cx="9302871" cy="706226"/>
        </p:xfrm>
        <a:graphic>
          <a:graphicData uri="http://schemas.openxmlformats.org/drawingml/2006/table">
            <a:tbl>
              <a:tblPr firstRow="1" bandRow="1">
                <a:tableStyleId>{5940675A-B579-460E-94D1-54222C63F5DA}</a:tableStyleId>
              </a:tblPr>
              <a:tblGrid>
                <a:gridCol w="4147127">
                  <a:extLst>
                    <a:ext uri="{9D8B030D-6E8A-4147-A177-3AD203B41FA5}">
                      <a16:colId xmlns:a16="http://schemas.microsoft.com/office/drawing/2014/main" val="20000"/>
                    </a:ext>
                  </a:extLst>
                </a:gridCol>
                <a:gridCol w="5155744">
                  <a:extLst>
                    <a:ext uri="{9D8B030D-6E8A-4147-A177-3AD203B41FA5}">
                      <a16:colId xmlns:a16="http://schemas.microsoft.com/office/drawing/2014/main" val="20001"/>
                    </a:ext>
                  </a:extLst>
                </a:gridCol>
              </a:tblGrid>
              <a:tr h="706226">
                <a:tc>
                  <a:txBody>
                    <a:bodyPr/>
                    <a:lstStyle/>
                    <a:p>
                      <a:r>
                        <a:rPr lang="en-US" sz="1800" b="0" dirty="0"/>
                        <a:t>TENDER CLOSING DATE</a:t>
                      </a:r>
                      <a:endParaRPr lang="en-ZA" sz="1800" b="0" dirty="0"/>
                    </a:p>
                  </a:txBody>
                  <a:tcPr/>
                </a:tc>
                <a:tc>
                  <a:txBody>
                    <a:bodyPr/>
                    <a:lstStyle/>
                    <a:p>
                      <a:r>
                        <a:rPr lang="en-ZA" b="1" dirty="0">
                          <a:solidFill>
                            <a:srgbClr val="FF0000"/>
                          </a:solidFill>
                        </a:rPr>
                        <a:t>11H00 ON THURSDAY, 16 July 2021</a:t>
                      </a:r>
                    </a:p>
                  </a:txBody>
                  <a:tcPr/>
                </a:tc>
                <a:extLst>
                  <a:ext uri="{0D108BD9-81ED-4DB2-BD59-A6C34878D82A}">
                    <a16:rowId xmlns:a16="http://schemas.microsoft.com/office/drawing/2014/main" val="1581412361"/>
                  </a:ext>
                </a:extLst>
              </a:tr>
            </a:tbl>
          </a:graphicData>
        </a:graphic>
      </p:graphicFrame>
    </p:spTree>
    <p:extLst>
      <p:ext uri="{BB962C8B-B14F-4D97-AF65-F5344CB8AC3E}">
        <p14:creationId xmlns:p14="http://schemas.microsoft.com/office/powerpoint/2010/main" val="89112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6</a:t>
            </a:fld>
            <a:endParaRPr lang="en-ZA"/>
          </a:p>
        </p:txBody>
      </p:sp>
      <p:graphicFrame>
        <p:nvGraphicFramePr>
          <p:cNvPr id="6" name="Table 6">
            <a:extLst>
              <a:ext uri="{FF2B5EF4-FFF2-40B4-BE49-F238E27FC236}">
                <a16:creationId xmlns:a16="http://schemas.microsoft.com/office/drawing/2014/main" id="{1D6B8DE9-E565-47A7-A2A5-8BA57A49AEB3}"/>
              </a:ext>
            </a:extLst>
          </p:cNvPr>
          <p:cNvGraphicFramePr>
            <a:graphicFrameLocks noGrp="1"/>
          </p:cNvGraphicFramePr>
          <p:nvPr>
            <p:extLst>
              <p:ext uri="{D42A27DB-BD31-4B8C-83A1-F6EECF244321}">
                <p14:modId xmlns:p14="http://schemas.microsoft.com/office/powerpoint/2010/main" val="2876102558"/>
              </p:ext>
            </p:extLst>
          </p:nvPr>
        </p:nvGraphicFramePr>
        <p:xfrm>
          <a:off x="923636" y="913629"/>
          <a:ext cx="10852728" cy="5734296"/>
        </p:xfrm>
        <a:graphic>
          <a:graphicData uri="http://schemas.openxmlformats.org/drawingml/2006/table">
            <a:tbl>
              <a:tblPr firstRow="1" bandRow="1">
                <a:tableStyleId>{2D5ABB26-0587-4C30-8999-92F81FD0307C}</a:tableStyleId>
              </a:tblPr>
              <a:tblGrid>
                <a:gridCol w="8967369">
                  <a:extLst>
                    <a:ext uri="{9D8B030D-6E8A-4147-A177-3AD203B41FA5}">
                      <a16:colId xmlns:a16="http://schemas.microsoft.com/office/drawing/2014/main" val="701701686"/>
                    </a:ext>
                  </a:extLst>
                </a:gridCol>
                <a:gridCol w="1885359">
                  <a:extLst>
                    <a:ext uri="{9D8B030D-6E8A-4147-A177-3AD203B41FA5}">
                      <a16:colId xmlns:a16="http://schemas.microsoft.com/office/drawing/2014/main" val="3985446198"/>
                    </a:ext>
                  </a:extLst>
                </a:gridCol>
              </a:tblGrid>
              <a:tr h="751330">
                <a:tc gridSpan="2">
                  <a:txBody>
                    <a:bodyPr/>
                    <a:lstStyle/>
                    <a:p>
                      <a:r>
                        <a:rPr lang="en-US" sz="4400" dirty="0">
                          <a:latin typeface="+mj-lt"/>
                        </a:rPr>
                        <a:t>Overview </a:t>
                      </a:r>
                    </a:p>
                    <a:p>
                      <a:endParaRPr lang="en-ZA" sz="4400" b="1" dirty="0">
                        <a:latin typeface="+mj-lt"/>
                      </a:endParaRPr>
                    </a:p>
                  </a:txBody>
                  <a:tcPr/>
                </a:tc>
                <a:tc hMerge="1">
                  <a:txBody>
                    <a:bodyPr/>
                    <a:lstStyle/>
                    <a:p>
                      <a:endParaRPr lang="en-ZA" b="1" dirty="0"/>
                    </a:p>
                  </a:txBody>
                  <a:tcPr/>
                </a:tc>
                <a:extLst>
                  <a:ext uri="{0D108BD9-81ED-4DB2-BD59-A6C34878D82A}">
                    <a16:rowId xmlns:a16="http://schemas.microsoft.com/office/drawing/2014/main" val="2993863009"/>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TENDER SECTION</a:t>
                      </a:r>
                      <a:endParaRPr lang="en-US" sz="1800" b="1" dirty="0">
                        <a:solidFill>
                          <a:srgbClr val="C00000"/>
                        </a:solidFill>
                        <a:latin typeface="+mn-lt"/>
                      </a:endParaRPr>
                    </a:p>
                  </a:txBody>
                  <a:tcPr>
                    <a:solidFill>
                      <a:srgbClr val="00F66F"/>
                    </a:solidFill>
                  </a:tcPr>
                </a:tc>
                <a:tc>
                  <a:txBody>
                    <a:bodyPr/>
                    <a:lstStyle/>
                    <a:p>
                      <a:endParaRPr lang="en-ZA" dirty="0">
                        <a:solidFill>
                          <a:srgbClr val="C00000"/>
                        </a:solidFill>
                      </a:endParaRPr>
                    </a:p>
                  </a:txBody>
                  <a:tcPr>
                    <a:solidFill>
                      <a:srgbClr val="00F66F"/>
                    </a:solidFill>
                  </a:tcPr>
                </a:tc>
                <a:extLst>
                  <a:ext uri="{0D108BD9-81ED-4DB2-BD59-A6C34878D82A}">
                    <a16:rowId xmlns:a16="http://schemas.microsoft.com/office/drawing/2014/main" val="223629491"/>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PART T1: </a:t>
                      </a:r>
                      <a:r>
                        <a:rPr lang="en-US" sz="1800" dirty="0"/>
                        <a:t>TENDERING PROCEDURES</a:t>
                      </a:r>
                      <a:endParaRPr lang="en-US" sz="1800" b="1" dirty="0">
                        <a:latin typeface="+mn-lt"/>
                      </a:endParaRPr>
                    </a:p>
                  </a:txBody>
                  <a:tcPr/>
                </a:tc>
                <a:tc>
                  <a:txBody>
                    <a:bodyPr/>
                    <a:lstStyle/>
                    <a:p>
                      <a:endParaRPr lang="en-ZA" dirty="0"/>
                    </a:p>
                  </a:txBody>
                  <a:tcPr/>
                </a:tc>
                <a:extLst>
                  <a:ext uri="{0D108BD9-81ED-4DB2-BD59-A6C34878D82A}">
                    <a16:rowId xmlns:a16="http://schemas.microsoft.com/office/drawing/2014/main" val="612558846"/>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PART T2: RETURNABLE DOCUMENTS</a:t>
                      </a:r>
                      <a:endParaRPr lang="en-GB" sz="1800" b="1" dirty="0">
                        <a:latin typeface="+mn-lt"/>
                      </a:endParaRPr>
                    </a:p>
                  </a:txBody>
                  <a:tcPr/>
                </a:tc>
                <a:tc>
                  <a:txBody>
                    <a:bodyPr/>
                    <a:lstStyle/>
                    <a:p>
                      <a:endParaRPr lang="en-ZA"/>
                    </a:p>
                  </a:txBody>
                  <a:tcPr/>
                </a:tc>
                <a:extLst>
                  <a:ext uri="{0D108BD9-81ED-4DB2-BD59-A6C34878D82A}">
                    <a16:rowId xmlns:a16="http://schemas.microsoft.com/office/drawing/2014/main" val="1011971789"/>
                  </a:ext>
                </a:extLst>
              </a:tr>
              <a:tr h="537717">
                <a:tc>
                  <a:txBody>
                    <a:bodyPr/>
                    <a:lstStyle/>
                    <a:p>
                      <a:r>
                        <a:rPr lang="en-US" dirty="0"/>
                        <a:t>CONTRACT SECTION</a:t>
                      </a:r>
                      <a:endParaRPr lang="en-ZA" b="1" dirty="0">
                        <a:solidFill>
                          <a:srgbClr val="C00000"/>
                        </a:solidFill>
                      </a:endParaRPr>
                    </a:p>
                  </a:txBody>
                  <a:tcPr>
                    <a:solidFill>
                      <a:srgbClr val="00F66F"/>
                    </a:solidFill>
                  </a:tcPr>
                </a:tc>
                <a:tc>
                  <a:txBody>
                    <a:bodyPr/>
                    <a:lstStyle/>
                    <a:p>
                      <a:endParaRPr lang="en-ZA" dirty="0">
                        <a:solidFill>
                          <a:srgbClr val="C00000"/>
                        </a:solidFill>
                      </a:endParaRPr>
                    </a:p>
                  </a:txBody>
                  <a:tcPr>
                    <a:solidFill>
                      <a:srgbClr val="00F66F"/>
                    </a:solidFill>
                  </a:tcPr>
                </a:tc>
                <a:extLst>
                  <a:ext uri="{0D108BD9-81ED-4DB2-BD59-A6C34878D82A}">
                    <a16:rowId xmlns:a16="http://schemas.microsoft.com/office/drawing/2014/main" val="996077924"/>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PART C1: AGREEMENTS AND CONTRACT DATA</a:t>
                      </a:r>
                      <a:endParaRPr lang="en-ZA" sz="1800" b="1" dirty="0">
                        <a:solidFill>
                          <a:srgbClr val="44546A">
                            <a:lumMod val="50000"/>
                          </a:srgbClr>
                        </a:solidFill>
                      </a:endParaRPr>
                    </a:p>
                  </a:txBody>
                  <a:tcPr/>
                </a:tc>
                <a:tc>
                  <a:txBody>
                    <a:bodyPr/>
                    <a:lstStyle/>
                    <a:p>
                      <a:endParaRPr lang="en-ZA" dirty="0"/>
                    </a:p>
                  </a:txBody>
                  <a:tcPr/>
                </a:tc>
                <a:extLst>
                  <a:ext uri="{0D108BD9-81ED-4DB2-BD59-A6C34878D82A}">
                    <a16:rowId xmlns:a16="http://schemas.microsoft.com/office/drawing/2014/main" val="3790143552"/>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PART C2: PRICING DATA</a:t>
                      </a:r>
                      <a:endParaRPr lang="en-ZA" sz="1800" b="1" dirty="0">
                        <a:solidFill>
                          <a:srgbClr val="44546A">
                            <a:lumMod val="50000"/>
                          </a:srgbClr>
                        </a:solidFill>
                      </a:endParaRPr>
                    </a:p>
                  </a:txBody>
                  <a:tcPr/>
                </a:tc>
                <a:tc>
                  <a:txBody>
                    <a:bodyPr/>
                    <a:lstStyle/>
                    <a:p>
                      <a:endParaRPr lang="en-ZA" dirty="0"/>
                    </a:p>
                  </a:txBody>
                  <a:tcPr/>
                </a:tc>
                <a:extLst>
                  <a:ext uri="{0D108BD9-81ED-4DB2-BD59-A6C34878D82A}">
                    <a16:rowId xmlns:a16="http://schemas.microsoft.com/office/drawing/2014/main" val="3596500938"/>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PART C3: SCOPE OF WORKS </a:t>
                      </a:r>
                      <a:endParaRPr lang="en-ZA" sz="1800" b="1" dirty="0">
                        <a:solidFill>
                          <a:srgbClr val="44546A">
                            <a:lumMod val="50000"/>
                          </a:srgbClr>
                        </a:solidFill>
                      </a:endParaRPr>
                    </a:p>
                  </a:txBody>
                  <a:tcPr/>
                </a:tc>
                <a:tc>
                  <a:txBody>
                    <a:bodyPr/>
                    <a:lstStyle/>
                    <a:p>
                      <a:endParaRPr lang="en-ZA" dirty="0"/>
                    </a:p>
                  </a:txBody>
                  <a:tcPr/>
                </a:tc>
                <a:extLst>
                  <a:ext uri="{0D108BD9-81ED-4DB2-BD59-A6C34878D82A}">
                    <a16:rowId xmlns:a16="http://schemas.microsoft.com/office/drawing/2014/main" val="3755513962"/>
                  </a:ext>
                </a:extLst>
              </a:tr>
              <a:tr h="53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t>PART C4: SITE INFORMATION  </a:t>
                      </a:r>
                      <a:endParaRPr lang="en-ZA" sz="1800" b="1" kern="1200" dirty="0">
                        <a:solidFill>
                          <a:srgbClr val="44546A">
                            <a:lumMod val="50000"/>
                          </a:srgbClr>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221507313"/>
                  </a:ext>
                </a:extLst>
              </a:tr>
            </a:tbl>
          </a:graphicData>
        </a:graphic>
      </p:graphicFrame>
    </p:spTree>
    <p:extLst>
      <p:ext uri="{BB962C8B-B14F-4D97-AF65-F5344CB8AC3E}">
        <p14:creationId xmlns:p14="http://schemas.microsoft.com/office/powerpoint/2010/main" val="398542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7</a:t>
            </a:fld>
            <a:endParaRPr lang="en-ZA"/>
          </a:p>
        </p:txBody>
      </p:sp>
      <p:sp>
        <p:nvSpPr>
          <p:cNvPr id="9" name="Rectangle 2">
            <a:extLst>
              <a:ext uri="{FF2B5EF4-FFF2-40B4-BE49-F238E27FC236}">
                <a16:creationId xmlns:a16="http://schemas.microsoft.com/office/drawing/2014/main" id="{277D88C8-D500-4E8C-BF0D-BEF238F5F8E8}"/>
              </a:ext>
            </a:extLst>
          </p:cNvPr>
          <p:cNvSpPr txBox="1">
            <a:spLocks noChangeArrowheads="1"/>
          </p:cNvSpPr>
          <p:nvPr/>
        </p:nvSpPr>
        <p:spPr>
          <a:xfrm>
            <a:off x="1683552" y="3042489"/>
            <a:ext cx="10913806" cy="1243584"/>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ZA" sz="3600" b="1" dirty="0">
                <a:latin typeface="+mn-lt"/>
              </a:rPr>
              <a:t>PART T1: </a:t>
            </a:r>
            <a:r>
              <a:rPr lang="en-US" sz="3600" b="1" dirty="0">
                <a:latin typeface="+mn-lt"/>
              </a:rPr>
              <a:t>TENDERING PROCEDURES</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385381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8</a:t>
            </a:fld>
            <a:endParaRPr lang="en-ZA"/>
          </a:p>
        </p:txBody>
      </p:sp>
      <p:sp>
        <p:nvSpPr>
          <p:cNvPr id="2" name="Rectangle 1">
            <a:extLst>
              <a:ext uri="{FF2B5EF4-FFF2-40B4-BE49-F238E27FC236}">
                <a16:creationId xmlns:a16="http://schemas.microsoft.com/office/drawing/2014/main" id="{A461A1B3-7FED-4808-9B4A-A5A65E0622FC}"/>
              </a:ext>
            </a:extLst>
          </p:cNvPr>
          <p:cNvSpPr/>
          <p:nvPr/>
        </p:nvSpPr>
        <p:spPr>
          <a:xfrm>
            <a:off x="1430594" y="818020"/>
            <a:ext cx="5899948" cy="369332"/>
          </a:xfrm>
          <a:prstGeom prst="rect">
            <a:avLst/>
          </a:prstGeom>
        </p:spPr>
        <p:txBody>
          <a:bodyPr wrap="square">
            <a:spAutoFit/>
          </a:bodyPr>
          <a:lstStyle/>
          <a:p>
            <a:pPr algn="ctr">
              <a:lnSpc>
                <a:spcPct val="100000"/>
              </a:lnSpc>
              <a:defRPr/>
            </a:pPr>
            <a:r>
              <a:rPr lang="en-US" b="1" dirty="0"/>
              <a:t> T1.1: TENDER NOTICE AND INVITAION TO TENDER</a:t>
            </a:r>
          </a:p>
        </p:txBody>
      </p:sp>
      <p:sp>
        <p:nvSpPr>
          <p:cNvPr id="6" name="Rectangle 5">
            <a:extLst>
              <a:ext uri="{FF2B5EF4-FFF2-40B4-BE49-F238E27FC236}">
                <a16:creationId xmlns:a16="http://schemas.microsoft.com/office/drawing/2014/main" id="{4D1AA2A9-C2B2-40E2-8CF1-8FE5DA4B2914}"/>
              </a:ext>
            </a:extLst>
          </p:cNvPr>
          <p:cNvSpPr/>
          <p:nvPr/>
        </p:nvSpPr>
        <p:spPr>
          <a:xfrm>
            <a:off x="147483" y="3429000"/>
            <a:ext cx="1283111"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ZA" b="1" dirty="0">
                <a:solidFill>
                  <a:srgbClr val="000000"/>
                </a:solidFill>
              </a:rPr>
              <a:t>Refer to pg. T5</a:t>
            </a:r>
            <a:endParaRPr lang="en-ZA" dirty="0"/>
          </a:p>
        </p:txBody>
      </p:sp>
      <p:sp>
        <p:nvSpPr>
          <p:cNvPr id="9" name="Rectangle 8">
            <a:extLst>
              <a:ext uri="{FF2B5EF4-FFF2-40B4-BE49-F238E27FC236}">
                <a16:creationId xmlns:a16="http://schemas.microsoft.com/office/drawing/2014/main" id="{5A7C6A71-63F1-4445-85DD-8D9765875E3F}"/>
              </a:ext>
            </a:extLst>
          </p:cNvPr>
          <p:cNvSpPr/>
          <p:nvPr/>
        </p:nvSpPr>
        <p:spPr>
          <a:xfrm>
            <a:off x="1532006" y="1189925"/>
            <a:ext cx="6096000" cy="5616922"/>
          </a:xfrm>
          <a:prstGeom prst="rect">
            <a:avLst/>
          </a:prstGeom>
        </p:spPr>
        <p:txBody>
          <a:bodyPr>
            <a:spAutoFit/>
          </a:bodyPr>
          <a:lstStyle/>
          <a:p>
            <a:pPr algn="just">
              <a:spcAft>
                <a:spcPts val="0"/>
              </a:spcAft>
            </a:pPr>
            <a:r>
              <a:rPr lang="en-ZA" sz="1000" b="1" dirty="0">
                <a:latin typeface="Arial" panose="020B0604020202020204" pitchFamily="34" charset="0"/>
                <a:ea typeface="Times New Roman" panose="02020603050405020304" pitchFamily="18" charset="0"/>
              </a:rPr>
              <a:t>CONTRACT NO</a:t>
            </a:r>
            <a:r>
              <a:rPr lang="en-ZA" sz="1000" b="1" dirty="0">
                <a:highlight>
                  <a:srgbClr val="FFFF00"/>
                </a:highlight>
                <a:latin typeface="Arial" panose="020B0604020202020204" pitchFamily="34" charset="0"/>
                <a:ea typeface="Times New Roman" panose="02020603050405020304" pitchFamily="18" charset="0"/>
              </a:rPr>
              <a:t>. ZNB00585/00000/00/PMC/INF/21/T:</a:t>
            </a:r>
            <a:r>
              <a:rPr lang="en-ZA" sz="1000" b="1" dirty="0">
                <a:latin typeface="Arial" panose="020B0604020202020204" pitchFamily="34" charset="0"/>
                <a:ea typeface="Times New Roman" panose="02020603050405020304" pitchFamily="18" charset="0"/>
              </a:rPr>
              <a:t> Regravelling of (P145 (km 0.00 to km 5.380), L805 (km 0.00 to km 2.020) in the  </a:t>
            </a:r>
            <a:r>
              <a:rPr lang="en-ZA" sz="1000" b="1" dirty="0" err="1">
                <a:latin typeface="Arial" panose="020B0604020202020204" pitchFamily="34" charset="0"/>
                <a:ea typeface="Times New Roman" panose="02020603050405020304" pitchFamily="18" charset="0"/>
              </a:rPr>
              <a:t>uMngeni</a:t>
            </a:r>
            <a:r>
              <a:rPr lang="en-ZA" sz="1000" b="1" dirty="0">
                <a:latin typeface="Arial" panose="020B0604020202020204" pitchFamily="34" charset="0"/>
                <a:ea typeface="Times New Roman" panose="02020603050405020304" pitchFamily="18" charset="0"/>
              </a:rPr>
              <a:t> Municipality (KZ222), CC PMB </a:t>
            </a:r>
          </a:p>
          <a:p>
            <a:pPr algn="just">
              <a:spcAft>
                <a:spcPts val="0"/>
              </a:spcAft>
            </a:pPr>
            <a:r>
              <a:rPr lang="en-ZA" sz="9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The Province of KwaZulu-Natal, Department of Transport, invites tenders from contractors, experienced in roadworks, for the </a:t>
            </a:r>
            <a:r>
              <a:rPr lang="en-ZA" sz="900" b="1" dirty="0">
                <a:latin typeface="Arial" panose="020B0604020202020204" pitchFamily="34" charset="0"/>
                <a:ea typeface="Times New Roman" panose="02020603050405020304" pitchFamily="18" charset="0"/>
              </a:rPr>
              <a:t>Regravelling of (P145 (km 0.00 to km 5.380), L805 (km 0.00 to km 2.020) in the  </a:t>
            </a:r>
            <a:r>
              <a:rPr lang="en-ZA" sz="900" b="1" dirty="0" err="1">
                <a:latin typeface="Arial" panose="020B0604020202020204" pitchFamily="34" charset="0"/>
                <a:ea typeface="Times New Roman" panose="02020603050405020304" pitchFamily="18" charset="0"/>
              </a:rPr>
              <a:t>uMngeni</a:t>
            </a:r>
            <a:r>
              <a:rPr lang="en-ZA" sz="900" b="1" dirty="0">
                <a:latin typeface="Arial" panose="020B0604020202020204" pitchFamily="34" charset="0"/>
                <a:ea typeface="Times New Roman" panose="02020603050405020304" pitchFamily="18" charset="0"/>
              </a:rPr>
              <a:t> Municipality (KZ222), CC PMB </a:t>
            </a:r>
            <a:r>
              <a:rPr lang="en-ZA" sz="900" dirty="0">
                <a:latin typeface="Arial" panose="020B0604020202020204" pitchFamily="34" charset="0"/>
                <a:ea typeface="Times New Roman" panose="02020603050405020304" pitchFamily="18" charset="0"/>
              </a:rPr>
              <a:t>.  </a:t>
            </a:r>
            <a:r>
              <a:rPr lang="en-GB" sz="1000" dirty="0">
                <a:latin typeface="Arial" panose="020B0604020202020204" pitchFamily="34" charset="0"/>
                <a:ea typeface="Times New Roman" panose="02020603050405020304" pitchFamily="18" charset="0"/>
              </a:rPr>
              <a:t>This project is in the </a:t>
            </a:r>
            <a:r>
              <a:rPr lang="en-GB" sz="1000" dirty="0">
                <a:solidFill>
                  <a:srgbClr val="000000"/>
                </a:solidFill>
                <a:latin typeface="Arial" panose="020B0604020202020204" pitchFamily="34" charset="0"/>
                <a:ea typeface="Times New Roman" panose="02020603050405020304" pitchFamily="18" charset="0"/>
              </a:rPr>
              <a:t>province of KwaZulu-Natal in the district municipality of uMgungundlovu and local municipality of Impendle.</a:t>
            </a:r>
            <a:r>
              <a:rPr lang="en-GB" sz="1000" b="1" dirty="0">
                <a:solidFill>
                  <a:srgbClr val="000000"/>
                </a:solidFill>
                <a:latin typeface="Arial" panose="020B0604020202020204" pitchFamily="34" charset="0"/>
                <a:ea typeface="Times New Roman" panose="02020603050405020304" pitchFamily="18" charset="0"/>
              </a:rPr>
              <a:t> </a:t>
            </a:r>
            <a:r>
              <a:rPr lang="en-ZA" sz="1000" dirty="0">
                <a:solidFill>
                  <a:srgbClr val="000000"/>
                </a:solidFill>
                <a:latin typeface="Arial" panose="020B0604020202020204" pitchFamily="34" charset="0"/>
                <a:ea typeface="Times New Roman" panose="02020603050405020304" pitchFamily="18" charset="0"/>
              </a:rPr>
              <a:t> The duration of the project is </a:t>
            </a:r>
            <a:r>
              <a:rPr lang="en-ZA" sz="1000" b="1" dirty="0">
                <a:solidFill>
                  <a:srgbClr val="000000"/>
                </a:solidFill>
                <a:latin typeface="Arial" panose="020B0604020202020204" pitchFamily="34" charset="0"/>
                <a:ea typeface="Times New Roman" panose="02020603050405020304" pitchFamily="18" charset="0"/>
              </a:rPr>
              <a:t>6</a:t>
            </a:r>
            <a:r>
              <a:rPr lang="en-ZA" sz="1000" dirty="0">
                <a:solidFill>
                  <a:srgbClr val="000000"/>
                </a:solidFill>
                <a:latin typeface="Arial" panose="020B0604020202020204" pitchFamily="34" charset="0"/>
                <a:ea typeface="Times New Roman" panose="02020603050405020304" pitchFamily="18" charset="0"/>
              </a:rPr>
              <a:t> months.</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solidFill>
                  <a:srgbClr val="000000"/>
                </a:solidFill>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Only tenderers that satisfy the eligibility criteria stipulated in clause C.2.1 of the Tender Data are eligible to have their tenders considered.</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It is estimated that tenderers must have a CIDB contractor grading </a:t>
            </a:r>
            <a:r>
              <a:rPr lang="en-ZA" sz="1000" dirty="0">
                <a:highlight>
                  <a:srgbClr val="FFFF00"/>
                </a:highlight>
                <a:latin typeface="Arial" panose="020B0604020202020204" pitchFamily="34" charset="0"/>
                <a:ea typeface="Times New Roman" panose="02020603050405020304" pitchFamily="18" charset="0"/>
              </a:rPr>
              <a:t>designation </a:t>
            </a:r>
            <a:r>
              <a:rPr lang="en-ZA" sz="1000" b="1" dirty="0">
                <a:highlight>
                  <a:srgbClr val="FFFF00"/>
                </a:highlight>
                <a:latin typeface="Arial" panose="020B0604020202020204" pitchFamily="34" charset="0"/>
                <a:ea typeface="Times New Roman" panose="02020603050405020304" pitchFamily="18" charset="0"/>
              </a:rPr>
              <a:t>4CE</a:t>
            </a:r>
            <a:r>
              <a:rPr lang="en-ZA" sz="1000" dirty="0">
                <a:highlight>
                  <a:srgbClr val="FFFF00"/>
                </a:highlight>
                <a:latin typeface="Arial" panose="020B0604020202020204" pitchFamily="34" charset="0"/>
                <a:ea typeface="Times New Roman" panose="02020603050405020304" pitchFamily="18" charset="0"/>
              </a:rPr>
              <a:t> or higher.</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Document will be made available on </a:t>
            </a:r>
            <a:r>
              <a:rPr lang="en-ZA" sz="1000" u="sng" dirty="0">
                <a:solidFill>
                  <a:srgbClr val="0000FF"/>
                </a:solidFill>
                <a:latin typeface="Arial" panose="020B060402020202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www.etenders.treasury.gov.za</a:t>
            </a:r>
            <a:r>
              <a:rPr lang="en-ZA" sz="1000" dirty="0">
                <a:latin typeface="Arial" panose="020B0604020202020204" pitchFamily="34" charset="0"/>
                <a:ea typeface="Times New Roman" panose="02020603050405020304" pitchFamily="18" charset="0"/>
              </a:rPr>
              <a:t>. Documents will be available from </a:t>
            </a:r>
            <a:r>
              <a:rPr lang="en-ZA" sz="1000" dirty="0">
                <a:highlight>
                  <a:srgbClr val="FFFF00"/>
                </a:highlight>
                <a:latin typeface="Arial" panose="020B0604020202020204" pitchFamily="34" charset="0"/>
                <a:ea typeface="Times New Roman" panose="02020603050405020304" pitchFamily="18" charset="0"/>
              </a:rPr>
              <a:t>15 June 2021</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highlight>
                  <a:srgbClr val="FFFF00"/>
                </a:highlight>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highlight>
                  <a:srgbClr val="FFFF00"/>
                </a:highlight>
                <a:latin typeface="Arial" panose="020B0604020202020204" pitchFamily="34" charset="0"/>
                <a:ea typeface="Times New Roman" panose="02020603050405020304" pitchFamily="18" charset="0"/>
              </a:rPr>
              <a:t>There will no Tender Briefing for this tender but briefing notes will be available for downloading with the tender document to aid tenderers in completing the documents. </a:t>
            </a:r>
            <a:endParaRPr lang="en-ZA" sz="1200" dirty="0">
              <a:latin typeface="Times New Roman" panose="02020603050405020304" pitchFamily="18" charset="0"/>
              <a:ea typeface="Times New Roman" panose="02020603050405020304" pitchFamily="18" charset="0"/>
            </a:endParaRPr>
          </a:p>
          <a:p>
            <a:pPr algn="just">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Technical Queries relating to this Tender may be addressed to:</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Mr .</a:t>
            </a:r>
            <a:r>
              <a:rPr lang="en-ZA" sz="1000" dirty="0" err="1">
                <a:latin typeface="Arial" panose="020B0604020202020204" pitchFamily="34" charset="0"/>
                <a:ea typeface="Times New Roman" panose="02020603050405020304" pitchFamily="18" charset="0"/>
              </a:rPr>
              <a:t>P.M.Thabethe</a:t>
            </a:r>
            <a:r>
              <a:rPr lang="en-ZA" sz="1000" dirty="0">
                <a:latin typeface="Arial" panose="020B0604020202020204" pitchFamily="34" charset="0"/>
                <a:ea typeface="Times New Roman" panose="02020603050405020304" pitchFamily="18" charset="0"/>
              </a:rPr>
              <a:t> on telephone no. 033 940 4800 or e-mail address: </a:t>
            </a:r>
            <a:r>
              <a:rPr lang="en-GB" sz="1000" u="sng" dirty="0">
                <a:solidFill>
                  <a:srgbClr val="0000FF"/>
                </a:solidFill>
                <a:latin typeface="Arial" panose="020B0604020202020204" pitchFamily="34" charset="0"/>
                <a:ea typeface="Times New Roman" panose="02020603050405020304" pitchFamily="18" charset="0"/>
              </a:rPr>
              <a:t>Protus.thabethe</a:t>
            </a:r>
            <a:r>
              <a:rPr lang="en-GB" sz="1000" u="sng" dirty="0">
                <a:solidFill>
                  <a:srgbClr val="0000FF"/>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@kzntransport.gov.za</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The closing time for receipt of Tender is </a:t>
            </a:r>
            <a:r>
              <a:rPr lang="en-ZA" sz="1000" dirty="0">
                <a:highlight>
                  <a:srgbClr val="00FF00"/>
                </a:highlight>
                <a:latin typeface="Arial" panose="020B0604020202020204" pitchFamily="34" charset="0"/>
                <a:ea typeface="Times New Roman" panose="02020603050405020304" pitchFamily="18" charset="0"/>
              </a:rPr>
              <a:t>11:00 on Thursday 16 July 2021.</a:t>
            </a: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Original hard copy tenders must be deposited at the Tender Box located at the foyer  of Pietermaritzburg Regional Office at 1 Woodland Road ,Mountain Rise, Pietermaritzburg and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Electronic scanned copies of the submitted tender must be emailed to </a:t>
            </a:r>
            <a:r>
              <a:rPr lang="en-ZA" sz="1000" u="sng" dirty="0">
                <a:solidFill>
                  <a:srgbClr val="000080"/>
                </a:solidFill>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tenders.pmbregion@kzntransport.gov.za</a:t>
            </a:r>
            <a:r>
              <a:rPr lang="en-ZA" sz="1000" dirty="0">
                <a:latin typeface="Arial" panose="020B0604020202020204" pitchFamily="34" charset="0"/>
                <a:ea typeface="Times New Roman" panose="02020603050405020304" pitchFamily="18" charset="0"/>
              </a:rPr>
              <a:t> on the same date of closing of the tender.</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pPr>
              <a:spcAft>
                <a:spcPts val="0"/>
              </a:spcAft>
            </a:pPr>
            <a:r>
              <a:rPr lang="en-ZA" sz="1000" dirty="0">
                <a:latin typeface="Arial" panose="020B0604020202020204" pitchFamily="34" charset="0"/>
                <a:ea typeface="Times New Roman" panose="02020603050405020304" pitchFamily="18" charset="0"/>
              </a:rPr>
              <a:t> </a:t>
            </a:r>
            <a:endParaRPr lang="en-ZA" sz="1200" dirty="0">
              <a:latin typeface="Times New Roman" panose="02020603050405020304" pitchFamily="18" charset="0"/>
              <a:ea typeface="Times New Roman" panose="02020603050405020304" pitchFamily="18" charset="0"/>
            </a:endParaRPr>
          </a:p>
          <a:p>
            <a:r>
              <a:rPr lang="en-ZA" sz="1000" dirty="0">
                <a:latin typeface="Arial" panose="020B0604020202020204" pitchFamily="34" charset="0"/>
                <a:ea typeface="Times New Roman" panose="02020603050405020304" pitchFamily="18" charset="0"/>
              </a:rPr>
              <a:t>Details in relation to requirements for invitation and closing of this bid are as stipulated in the  Tender Data   section of this tender.</a:t>
            </a:r>
            <a:endParaRPr lang="en-ZA" dirty="0"/>
          </a:p>
        </p:txBody>
      </p:sp>
    </p:spTree>
    <p:extLst>
      <p:ext uri="{BB962C8B-B14F-4D97-AF65-F5344CB8AC3E}">
        <p14:creationId xmlns:p14="http://schemas.microsoft.com/office/powerpoint/2010/main" val="241831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13C954-FE09-4B9E-95B9-ABF228EAA79C}"/>
              </a:ext>
            </a:extLst>
          </p:cNvPr>
          <p:cNvSpPr>
            <a:spLocks noGrp="1"/>
          </p:cNvSpPr>
          <p:nvPr>
            <p:ph type="sldNum" sz="quarter" idx="10"/>
          </p:nvPr>
        </p:nvSpPr>
        <p:spPr/>
        <p:txBody>
          <a:bodyPr/>
          <a:lstStyle/>
          <a:p>
            <a:fld id="{04849074-197B-4C06-94BC-5FB462CF7647}" type="slidenum">
              <a:rPr lang="en-ZA" smtClean="0"/>
              <a:t>9</a:t>
            </a:fld>
            <a:endParaRPr lang="en-ZA"/>
          </a:p>
        </p:txBody>
      </p:sp>
      <p:sp>
        <p:nvSpPr>
          <p:cNvPr id="9" name="Rectangle 2">
            <a:extLst>
              <a:ext uri="{FF2B5EF4-FFF2-40B4-BE49-F238E27FC236}">
                <a16:creationId xmlns:a16="http://schemas.microsoft.com/office/drawing/2014/main" id="{0DA67E39-6B94-4AE4-98D7-383A0B7AADD9}"/>
              </a:ext>
            </a:extLst>
          </p:cNvPr>
          <p:cNvSpPr txBox="1">
            <a:spLocks noChangeArrowheads="1"/>
          </p:cNvSpPr>
          <p:nvPr/>
        </p:nvSpPr>
        <p:spPr>
          <a:xfrm>
            <a:off x="2762435" y="2871216"/>
            <a:ext cx="6667129" cy="1115568"/>
          </a:xfrm>
          <a:prstGeom prst="rect">
            <a:avLst/>
          </a:prstGeom>
        </p:spPr>
        <p:txBody>
          <a:bodyPr lIns="54000" rIns="540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600" b="1" dirty="0">
                <a:latin typeface="+mn-lt"/>
              </a:rPr>
              <a:t> TENDERING PROCEDURES</a:t>
            </a:r>
          </a:p>
          <a:p>
            <a:pPr algn="ctr">
              <a:lnSpc>
                <a:spcPct val="100000"/>
              </a:lnSpc>
              <a:defRPr/>
            </a:pPr>
            <a:r>
              <a:rPr lang="en-US" sz="2000" b="1" dirty="0">
                <a:latin typeface="+mn-lt"/>
              </a:rPr>
              <a:t> T1.2: TENDER DATA</a:t>
            </a:r>
          </a:p>
          <a:p>
            <a:pPr algn="ctr">
              <a:lnSpc>
                <a:spcPct val="100000"/>
              </a:lnSpc>
              <a:defRPr/>
            </a:pPr>
            <a:endParaRPr lang="en-GB" sz="3200" b="1" dirty="0">
              <a:solidFill>
                <a:schemeClr val="bg1"/>
              </a:solidFill>
              <a:latin typeface="+mn-lt"/>
            </a:endParaRPr>
          </a:p>
        </p:txBody>
      </p:sp>
    </p:spTree>
    <p:extLst>
      <p:ext uri="{BB962C8B-B14F-4D97-AF65-F5344CB8AC3E}">
        <p14:creationId xmlns:p14="http://schemas.microsoft.com/office/powerpoint/2010/main" val="2150423873"/>
      </p:ext>
    </p:extLst>
  </p:cSld>
  <p:clrMapOvr>
    <a:masterClrMapping/>
  </p:clrMapOvr>
</p:sld>
</file>

<file path=ppt/theme/theme1.xml><?xml version="1.0" encoding="utf-8"?>
<a:theme xmlns:a="http://schemas.openxmlformats.org/drawingml/2006/main" name="1_DoT Template">
  <a:themeElements>
    <a:clrScheme name="Custom 1">
      <a:dk1>
        <a:srgbClr val="000000"/>
      </a:dk1>
      <a:lt1>
        <a:srgbClr val="FFFFFF"/>
      </a:lt1>
      <a:dk2>
        <a:srgbClr val="000000"/>
      </a:dk2>
      <a:lt2>
        <a:srgbClr val="969696"/>
      </a:lt2>
      <a:accent1>
        <a:srgbClr val="00B050"/>
      </a:accent1>
      <a:accent2>
        <a:srgbClr val="FF9966"/>
      </a:accent2>
      <a:accent3>
        <a:srgbClr val="FFFFFF"/>
      </a:accent3>
      <a:accent4>
        <a:srgbClr val="000000"/>
      </a:accent4>
      <a:accent5>
        <a:srgbClr val="92D050"/>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16E3C02EE6FA459B0B75B1B5901A48" ma:contentTypeVersion="4" ma:contentTypeDescription="Create a new document." ma:contentTypeScope="" ma:versionID="44728728ae929bc7995113ca1a6f34fe">
  <xsd:schema xmlns:xsd="http://www.w3.org/2001/XMLSchema" xmlns:xs="http://www.w3.org/2001/XMLSchema" xmlns:p="http://schemas.microsoft.com/office/2006/metadata/properties" xmlns:ns2="6353b0fc-b7e5-4842-a1d7-64068b53c548" targetNamespace="http://schemas.microsoft.com/office/2006/metadata/properties" ma:root="true" ma:fieldsID="353e4bb2e450fc0d23bea557dc7ae33f" ns2:_="">
    <xsd:import namespace="6353b0fc-b7e5-4842-a1d7-64068b53c5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3b0fc-b7e5-4842-a1d7-64068b53c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6EF323-1FD8-4E9B-B3AB-BB7DB00D6E5C}"/>
</file>

<file path=customXml/itemProps2.xml><?xml version="1.0" encoding="utf-8"?>
<ds:datastoreItem xmlns:ds="http://schemas.openxmlformats.org/officeDocument/2006/customXml" ds:itemID="{A308CAFF-E0DA-4802-A1AB-7AA8AD4AE3E0}"/>
</file>

<file path=customXml/itemProps3.xml><?xml version="1.0" encoding="utf-8"?>
<ds:datastoreItem xmlns:ds="http://schemas.openxmlformats.org/officeDocument/2006/customXml" ds:itemID="{51BFB2F5-02E6-4808-B1F8-5ACBB77506DF}"/>
</file>

<file path=docProps/app.xml><?xml version="1.0" encoding="utf-8"?>
<Properties xmlns="http://schemas.openxmlformats.org/officeDocument/2006/extended-properties" xmlns:vt="http://schemas.openxmlformats.org/officeDocument/2006/docPropsVTypes">
  <Template>DoT Template</Template>
  <TotalTime>20528</TotalTime>
  <Words>1816</Words>
  <Application>Microsoft Office PowerPoint</Application>
  <PresentationFormat>Widescreen</PresentationFormat>
  <Paragraphs>442</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ArialMT</vt:lpstr>
      <vt:lpstr>Calibri</vt:lpstr>
      <vt:lpstr>Helvetica Neue</vt:lpstr>
      <vt:lpstr>Times New Roman</vt:lpstr>
      <vt:lpstr>1_DoT Template</vt:lpstr>
      <vt:lpstr> BRIEFING NOTES FOR THE REGRAVELLING OF P145 FROM (KM 0+00 TO 5+380) AND L805 FROM (KM 0+000 – KM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P145 &amp; L805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Mthokozisi.Biyela@Kzntransport.gov.za</dc:creator>
  <cp:lastModifiedBy>Njabulo Bhengu</cp:lastModifiedBy>
  <cp:revision>377</cp:revision>
  <cp:lastPrinted>2021-01-22T07:03:10Z</cp:lastPrinted>
  <dcterms:created xsi:type="dcterms:W3CDTF">2020-01-16T12:36:33Z</dcterms:created>
  <dcterms:modified xsi:type="dcterms:W3CDTF">2021-06-07T13:47:46Z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0x010100EB16E3C02EE6FA459B0B75B1B5901A48</vt:lpwstr>
  </property>
</Properties>
</file>